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405" r:id="rId2"/>
    <p:sldId id="450" r:id="rId3"/>
    <p:sldId id="456" r:id="rId4"/>
    <p:sldId id="451" r:id="rId5"/>
    <p:sldId id="453" r:id="rId6"/>
    <p:sldId id="454" r:id="rId7"/>
    <p:sldId id="455" r:id="rId8"/>
    <p:sldId id="457" r:id="rId9"/>
    <p:sldId id="458" r:id="rId10"/>
    <p:sldId id="434" r:id="rId11"/>
    <p:sldId id="426" r:id="rId12"/>
    <p:sldId id="431" r:id="rId13"/>
    <p:sldId id="432" r:id="rId14"/>
    <p:sldId id="443" r:id="rId15"/>
    <p:sldId id="444" r:id="rId16"/>
    <p:sldId id="433" r:id="rId17"/>
    <p:sldId id="445" r:id="rId18"/>
    <p:sldId id="446" r:id="rId19"/>
    <p:sldId id="468" r:id="rId20"/>
    <p:sldId id="447" r:id="rId21"/>
    <p:sldId id="459" r:id="rId22"/>
    <p:sldId id="460" r:id="rId23"/>
    <p:sldId id="462" r:id="rId24"/>
    <p:sldId id="463" r:id="rId25"/>
    <p:sldId id="466" r:id="rId26"/>
    <p:sldId id="469" r:id="rId27"/>
    <p:sldId id="470" r:id="rId28"/>
    <p:sldId id="471" r:id="rId29"/>
    <p:sldId id="461" r:id="rId30"/>
    <p:sldId id="465" r:id="rId31"/>
    <p:sldId id="464" r:id="rId32"/>
    <p:sldId id="436" r:id="rId33"/>
    <p:sldId id="472" r:id="rId34"/>
    <p:sldId id="437" r:id="rId35"/>
    <p:sldId id="438" r:id="rId36"/>
    <p:sldId id="427" r:id="rId37"/>
    <p:sldId id="441" r:id="rId38"/>
    <p:sldId id="440" r:id="rId39"/>
    <p:sldId id="473" r:id="rId40"/>
    <p:sldId id="439" r:id="rId41"/>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2"/>
    <p:restoredTop sz="82648"/>
  </p:normalViewPr>
  <p:slideViewPr>
    <p:cSldViewPr snapToGrid="0">
      <p:cViewPr varScale="1">
        <p:scale>
          <a:sx n="93" d="100"/>
          <a:sy n="93" d="100"/>
        </p:scale>
        <p:origin x="17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20.11.2023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211194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96328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Iki</a:t>
            </a:r>
            <a:r>
              <a:rPr lang="en-US" dirty="0"/>
              <a:t> </a:t>
            </a:r>
            <a:r>
              <a:rPr lang="en-US" dirty="0" err="1"/>
              <a:t>matrisin</a:t>
            </a:r>
            <a:r>
              <a:rPr lang="en-US" dirty="0"/>
              <a:t> </a:t>
            </a:r>
            <a:r>
              <a:rPr lang="en-US" dirty="0" err="1"/>
              <a:t>içeriği</a:t>
            </a:r>
            <a:r>
              <a:rPr lang="en-US" dirty="0"/>
              <a:t> </a:t>
            </a:r>
            <a:r>
              <a:rPr lang="en-US" dirty="0" err="1"/>
              <a:t>aynı</a:t>
            </a:r>
            <a:r>
              <a:rPr lang="en-US" dirty="0"/>
              <a:t> </a:t>
            </a:r>
            <a:r>
              <a:rPr lang="en-US" dirty="0" err="1"/>
              <a:t>anca</a:t>
            </a:r>
            <a:r>
              <a:rPr lang="en-US" dirty="0"/>
              <a:t> </a:t>
            </a:r>
            <a:r>
              <a:rPr lang="en-US" dirty="0" err="1"/>
              <a:t>görüyoruz</a:t>
            </a:r>
            <a:r>
              <a:rPr lang="en-US" dirty="0"/>
              <a:t> ki order of words de </a:t>
            </a:r>
            <a:r>
              <a:rPr lang="en-US" dirty="0" err="1"/>
              <a:t>anlamı</a:t>
            </a:r>
            <a:r>
              <a:rPr lang="en-US" dirty="0"/>
              <a:t> </a:t>
            </a:r>
            <a:r>
              <a:rPr lang="en-US" dirty="0" err="1"/>
              <a:t>oluşturan</a:t>
            </a:r>
            <a:r>
              <a:rPr lang="en-US" dirty="0"/>
              <a:t> </a:t>
            </a:r>
            <a:r>
              <a:rPr lang="en-US" dirty="0" err="1"/>
              <a:t>eşylerden</a:t>
            </a:r>
            <a:r>
              <a:rPr lang="en-US" dirty="0"/>
              <a:t> </a:t>
            </a:r>
            <a:r>
              <a:rPr lang="en-US" dirty="0" err="1"/>
              <a:t>birisi</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239235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168710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379422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2166304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23092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Yani</a:t>
            </a:r>
            <a:r>
              <a:rPr lang="en-US" dirty="0"/>
              <a:t> </a:t>
            </a:r>
            <a:r>
              <a:rPr lang="en-US" dirty="0" err="1"/>
              <a:t>değişen</a:t>
            </a:r>
            <a:r>
              <a:rPr lang="en-US" dirty="0"/>
              <a:t> </a:t>
            </a:r>
            <a:r>
              <a:rPr lang="en-US" dirty="0" err="1"/>
              <a:t>uzuluktaki</a:t>
            </a:r>
            <a:r>
              <a:rPr lang="en-US" dirty="0"/>
              <a:t> </a:t>
            </a:r>
            <a:r>
              <a:rPr lang="en-US" dirty="0" err="1"/>
              <a:t>metinleri</a:t>
            </a:r>
            <a:r>
              <a:rPr lang="en-US" dirty="0"/>
              <a:t>, </a:t>
            </a:r>
            <a:r>
              <a:rPr lang="en-US" dirty="0" err="1"/>
              <a:t>contex</a:t>
            </a:r>
            <a:r>
              <a:rPr lang="en-US" dirty="0"/>
              <a:t> I </a:t>
            </a:r>
            <a:r>
              <a:rPr lang="en-US" dirty="0" err="1"/>
              <a:t>önemseyecek</a:t>
            </a:r>
            <a:r>
              <a:rPr lang="en-US" dirty="0"/>
              <a:t> </a:t>
            </a:r>
            <a:r>
              <a:rPr lang="en-US" dirty="0" err="1"/>
              <a:t>ve</a:t>
            </a:r>
            <a:r>
              <a:rPr lang="en-US" dirty="0"/>
              <a:t> </a:t>
            </a:r>
            <a:r>
              <a:rPr lang="en-US" dirty="0" err="1"/>
              <a:t>çok</a:t>
            </a:r>
            <a:r>
              <a:rPr lang="en-US" dirty="0"/>
              <a:t> </a:t>
            </a:r>
            <a:r>
              <a:rPr lang="en-US" dirty="0" err="1"/>
              <a:t>daha</a:t>
            </a:r>
            <a:r>
              <a:rPr lang="en-US" dirty="0"/>
              <a:t> </a:t>
            </a:r>
            <a:r>
              <a:rPr lang="en-US" dirty="0" err="1"/>
              <a:t>az</a:t>
            </a:r>
            <a:r>
              <a:rPr lang="en-US" dirty="0"/>
              <a:t> parameter </a:t>
            </a:r>
            <a:r>
              <a:rPr lang="en-US" dirty="0" err="1"/>
              <a:t>öğrenecek</a:t>
            </a:r>
            <a:r>
              <a:rPr lang="en-US" dirty="0"/>
              <a:t> </a:t>
            </a:r>
            <a:r>
              <a:rPr lang="en-US" dirty="0" err="1"/>
              <a:t>yapılra</a:t>
            </a:r>
            <a:r>
              <a:rPr lang="en-US" dirty="0"/>
              <a:t> </a:t>
            </a:r>
            <a:r>
              <a:rPr lang="en-US" dirty="0" err="1"/>
              <a:t>ihtiyaç</a:t>
            </a:r>
            <a:r>
              <a:rPr lang="en-US" dirty="0"/>
              <a:t> var </a:t>
            </a:r>
            <a:r>
              <a:rPr lang="en-US" dirty="0" err="1"/>
              <a:t>demiştik</a:t>
            </a:r>
            <a:r>
              <a:rPr lang="en-US" dirty="0"/>
              <a:t>. </a:t>
            </a:r>
            <a:r>
              <a:rPr lang="en-US" dirty="0" err="1"/>
              <a:t>Tekrar</a:t>
            </a:r>
            <a:r>
              <a:rPr lang="en-US" dirty="0"/>
              <a:t> </a:t>
            </a:r>
            <a:r>
              <a:rPr lang="en-US" dirty="0" err="1"/>
              <a:t>edecek</a:t>
            </a:r>
            <a:r>
              <a:rPr lang="en-US" dirty="0"/>
              <a:t> </a:t>
            </a:r>
            <a:r>
              <a:rPr lang="en-US" dirty="0" err="1"/>
              <a:t>olursak</a:t>
            </a:r>
            <a:r>
              <a:rPr lang="en-US" dirty="0"/>
              <a:t>, </a:t>
            </a:r>
            <a:r>
              <a:rPr lang="en-US" dirty="0" err="1"/>
              <a:t>yine</a:t>
            </a:r>
            <a:r>
              <a:rPr lang="en-US" dirty="0"/>
              <a:t> </a:t>
            </a:r>
            <a:r>
              <a:rPr lang="en-US" dirty="0" err="1"/>
              <a:t>bizim</a:t>
            </a:r>
            <a:r>
              <a:rPr lang="en-US" dirty="0"/>
              <a:t> </a:t>
            </a:r>
            <a:r>
              <a:rPr lang="en-US" dirty="0" err="1"/>
              <a:t>bir</a:t>
            </a:r>
            <a:r>
              <a:rPr lang="en-US" dirty="0"/>
              <a:t> context window size </a:t>
            </a:r>
            <a:r>
              <a:rPr lang="en-US" dirty="0" err="1"/>
              <a:t>seçmek</a:t>
            </a:r>
            <a:r>
              <a:rPr lang="en-US" dirty="0"/>
              <a:t> </a:t>
            </a:r>
            <a:r>
              <a:rPr lang="en-US" dirty="0" err="1"/>
              <a:t>zorunda</a:t>
            </a:r>
            <a:r>
              <a:rPr lang="en-US" dirty="0"/>
              <a:t> </a:t>
            </a:r>
            <a:r>
              <a:rPr lang="en-US" dirty="0" err="1"/>
              <a:t>kalmadığımız</a:t>
            </a:r>
            <a:r>
              <a:rPr lang="en-US" dirty="0"/>
              <a:t> </a:t>
            </a:r>
            <a:r>
              <a:rPr lang="en-US" dirty="0" err="1"/>
              <a:t>bir</a:t>
            </a:r>
            <a:r>
              <a:rPr lang="en-US" dirty="0"/>
              <a:t> </a:t>
            </a:r>
            <a:r>
              <a:rPr lang="en-US" dirty="0" err="1"/>
              <a:t>yapıya</a:t>
            </a:r>
            <a:r>
              <a:rPr lang="en-US" dirty="0"/>
              <a:t> </a:t>
            </a:r>
            <a:r>
              <a:rPr lang="en-US" dirty="0" err="1"/>
              <a:t>geçmemiz</a:t>
            </a:r>
            <a:r>
              <a:rPr lang="en-US" dirty="0"/>
              <a:t> </a:t>
            </a:r>
            <a:r>
              <a:rPr lang="en-US" dirty="0" err="1"/>
              <a:t>gerekiyor</a:t>
            </a:r>
            <a:r>
              <a:rPr lang="en-US" dirty="0"/>
              <a:t>. </a:t>
            </a:r>
            <a:r>
              <a:rPr lang="en-US" dirty="0" err="1"/>
              <a:t>Aynı</a:t>
            </a:r>
            <a:r>
              <a:rPr lang="en-US" dirty="0"/>
              <a:t> </a:t>
            </a:r>
            <a:r>
              <a:rPr lang="en-US" dirty="0" err="1"/>
              <a:t>zamanda</a:t>
            </a:r>
            <a:r>
              <a:rPr lang="en-US" dirty="0"/>
              <a:t> </a:t>
            </a:r>
            <a:r>
              <a:rPr lang="en-US" dirty="0" err="1"/>
              <a:t>istiyoruz</a:t>
            </a:r>
            <a:r>
              <a:rPr lang="en-US" dirty="0"/>
              <a:t> ki model </a:t>
            </a:r>
            <a:r>
              <a:rPr lang="en-US" dirty="0" err="1"/>
              <a:t>karar</a:t>
            </a:r>
            <a:r>
              <a:rPr lang="en-US" dirty="0"/>
              <a:t> </a:t>
            </a:r>
            <a:r>
              <a:rPr lang="en-US" dirty="0" err="1"/>
              <a:t>verirken</a:t>
            </a:r>
            <a:r>
              <a:rPr lang="en-US" dirty="0"/>
              <a:t> </a:t>
            </a:r>
            <a:r>
              <a:rPr lang="en-US" dirty="0" err="1"/>
              <a:t>geçmişten</a:t>
            </a:r>
            <a:r>
              <a:rPr lang="en-US" dirty="0"/>
              <a:t> de </a:t>
            </a:r>
            <a:r>
              <a:rPr lang="en-US" dirty="0" err="1"/>
              <a:t>bilgi</a:t>
            </a:r>
            <a:r>
              <a:rPr lang="en-US" dirty="0"/>
              <a:t> </a:t>
            </a:r>
            <a:r>
              <a:rPr lang="en-US" dirty="0" err="1"/>
              <a:t>getirebilirsin</a:t>
            </a:r>
            <a:r>
              <a:rPr lang="en-US" dirty="0"/>
              <a:t> </a:t>
            </a:r>
            <a:r>
              <a:rPr lang="en-US" dirty="0" err="1"/>
              <a:t>yani</a:t>
            </a:r>
            <a:r>
              <a:rPr lang="en-US" dirty="0"/>
              <a:t> </a:t>
            </a:r>
            <a:r>
              <a:rPr lang="en-US" dirty="0" err="1"/>
              <a:t>yine</a:t>
            </a:r>
            <a:r>
              <a:rPr lang="en-US" dirty="0"/>
              <a:t> </a:t>
            </a:r>
            <a:r>
              <a:rPr lang="en-US" dirty="0" err="1"/>
              <a:t>bir</a:t>
            </a:r>
            <a:r>
              <a:rPr lang="en-US" dirty="0"/>
              <a:t> context </a:t>
            </a:r>
            <a:r>
              <a:rPr lang="en-US" dirty="0" err="1"/>
              <a:t>istiyorum</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4225465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effectLst/>
                <a:latin typeface="Söhne"/>
              </a:rPr>
              <a:t>Bildiğimiz</a:t>
            </a:r>
            <a:r>
              <a:rPr lang="en-US" b="0" i="0" dirty="0">
                <a:effectLst/>
                <a:latin typeface="Söhne"/>
              </a:rPr>
              <a:t> </a:t>
            </a:r>
            <a:r>
              <a:rPr lang="en-US" b="0" i="0" dirty="0" err="1">
                <a:effectLst/>
                <a:latin typeface="Söhne"/>
              </a:rPr>
              <a:t>bir</a:t>
            </a:r>
            <a:r>
              <a:rPr lang="en-US" b="0" i="0" dirty="0">
                <a:effectLst/>
                <a:latin typeface="Söhne"/>
              </a:rPr>
              <a:t> neural network e </a:t>
            </a:r>
            <a:r>
              <a:rPr lang="en-US" b="0" i="0" dirty="0" err="1">
                <a:effectLst/>
                <a:latin typeface="Söhne"/>
              </a:rPr>
              <a:t>bakıyoruz</a:t>
            </a:r>
            <a:r>
              <a:rPr lang="en-US" b="0" i="0" dirty="0">
                <a:effectLst/>
                <a:latin typeface="Söhne"/>
              </a:rPr>
              <a:t>. Input </a:t>
            </a:r>
            <a:r>
              <a:rPr lang="en-US" b="0" i="0" dirty="0" err="1">
                <a:effectLst/>
                <a:latin typeface="Söhne"/>
              </a:rPr>
              <a:t>umuz</a:t>
            </a:r>
            <a:r>
              <a:rPr lang="en-US" b="0" i="0" dirty="0">
                <a:effectLst/>
                <a:latin typeface="Söhne"/>
              </a:rPr>
              <a:t> var. Bir word vector var sequence position 2 </a:t>
            </a:r>
            <a:r>
              <a:rPr lang="en-US" b="0" i="0" dirty="0" err="1">
                <a:effectLst/>
                <a:latin typeface="Söhne"/>
              </a:rPr>
              <a:t>ve</a:t>
            </a:r>
            <a:r>
              <a:rPr lang="en-US" b="0" i="0" dirty="0">
                <a:effectLst/>
                <a:latin typeface="Söhne"/>
              </a:rPr>
              <a:t> </a:t>
            </a:r>
            <a:r>
              <a:rPr lang="en-US" b="0" i="0" dirty="0" err="1">
                <a:effectLst/>
                <a:latin typeface="Söhne"/>
              </a:rPr>
              <a:t>bir</a:t>
            </a:r>
            <a:r>
              <a:rPr lang="en-US" b="0" i="0" dirty="0">
                <a:effectLst/>
                <a:latin typeface="Söhne"/>
              </a:rPr>
              <a:t> de output var </a:t>
            </a:r>
            <a:r>
              <a:rPr lang="en-US" b="0" i="0" dirty="0" err="1">
                <a:effectLst/>
                <a:latin typeface="Söhne"/>
              </a:rPr>
              <a:t>bunun</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ve</a:t>
            </a:r>
            <a:r>
              <a:rPr lang="en-US" b="0" i="0" dirty="0">
                <a:effectLst/>
                <a:latin typeface="Söhne"/>
              </a:rPr>
              <a:t> 2 </a:t>
            </a:r>
            <a:r>
              <a:rPr lang="en-US" b="0" i="0" dirty="0" err="1">
                <a:effectLst/>
                <a:latin typeface="Söhne"/>
              </a:rPr>
              <a:t>tane</a:t>
            </a:r>
            <a:r>
              <a:rPr lang="en-US" b="0" i="0" dirty="0">
                <a:effectLst/>
                <a:latin typeface="Söhne"/>
              </a:rPr>
              <a:t> de hidden </a:t>
            </a:r>
            <a:r>
              <a:rPr lang="en-US" b="0" i="0" dirty="0" err="1">
                <a:effectLst/>
                <a:latin typeface="Söhne"/>
              </a:rPr>
              <a:t>layerımız</a:t>
            </a:r>
            <a:r>
              <a:rPr lang="en-US" b="0" i="0" dirty="0">
                <a:effectLst/>
                <a:latin typeface="Söhne"/>
              </a:rPr>
              <a:t> var. </a:t>
            </a:r>
            <a:r>
              <a:rPr lang="en-US" b="0" i="0" dirty="0" err="1">
                <a:effectLst/>
                <a:latin typeface="Söhne"/>
              </a:rPr>
              <a:t>Şimdi</a:t>
            </a:r>
            <a:r>
              <a:rPr lang="en-US" b="0" i="0" dirty="0">
                <a:effectLst/>
                <a:latin typeface="Söhne"/>
              </a:rPr>
              <a:t> </a:t>
            </a:r>
            <a:r>
              <a:rPr lang="en-US" b="0" i="0" dirty="0" err="1">
                <a:effectLst/>
                <a:latin typeface="Söhne"/>
              </a:rPr>
              <a:t>bu</a:t>
            </a:r>
            <a:r>
              <a:rPr lang="en-US" b="0" i="0" dirty="0">
                <a:effectLst/>
                <a:latin typeface="Söhne"/>
              </a:rPr>
              <a:t> </a:t>
            </a:r>
            <a:r>
              <a:rPr lang="en-US" b="0" i="0" dirty="0" err="1">
                <a:effectLst/>
                <a:latin typeface="Söhne"/>
              </a:rPr>
              <a:t>bahseetiğimiz</a:t>
            </a:r>
            <a:r>
              <a:rPr lang="en-US" b="0" i="0" dirty="0">
                <a:effectLst/>
                <a:latin typeface="Söhne"/>
              </a:rPr>
              <a:t> </a:t>
            </a:r>
            <a:r>
              <a:rPr lang="en-US" b="0" i="0" dirty="0" err="1">
                <a:effectLst/>
                <a:latin typeface="Söhne"/>
              </a:rPr>
              <a:t>ihtaiyaçları</a:t>
            </a:r>
            <a:r>
              <a:rPr lang="en-US" b="0" i="0" dirty="0">
                <a:effectLst/>
                <a:latin typeface="Söhne"/>
              </a:rPr>
              <a:t> </a:t>
            </a:r>
            <a:r>
              <a:rPr lang="en-US" b="0" i="0" dirty="0" err="1">
                <a:effectLst/>
                <a:latin typeface="Söhne"/>
              </a:rPr>
              <a:t>karşılamak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göreceğimiz</a:t>
            </a:r>
            <a:r>
              <a:rPr lang="en-US" b="0" i="0" dirty="0">
                <a:effectLst/>
                <a:latin typeface="Söhne"/>
              </a:rPr>
              <a:t> yeni </a:t>
            </a:r>
            <a:r>
              <a:rPr lang="en-US" b="0" i="0" dirty="0" err="1">
                <a:effectLst/>
                <a:latin typeface="Söhne"/>
              </a:rPr>
              <a:t>yapıda</a:t>
            </a:r>
            <a:r>
              <a:rPr lang="en-US" b="0" i="0" dirty="0">
                <a:effectLst/>
                <a:latin typeface="Söhne"/>
              </a:rPr>
              <a:t> biz </a:t>
            </a:r>
            <a:r>
              <a:rPr lang="en-US" b="0" i="0" dirty="0" err="1">
                <a:effectLst/>
                <a:latin typeface="Söhne"/>
              </a:rPr>
              <a:t>şu</a:t>
            </a:r>
            <a:r>
              <a:rPr lang="en-US" b="0" i="0" dirty="0">
                <a:effectLst/>
                <a:latin typeface="Söhne"/>
              </a:rPr>
              <a:t> </a:t>
            </a:r>
            <a:r>
              <a:rPr lang="en-US" b="0" i="0" dirty="0" err="1">
                <a:effectLst/>
                <a:latin typeface="Söhne"/>
              </a:rPr>
              <a:t>anki</a:t>
            </a:r>
            <a:r>
              <a:rPr lang="en-US" b="0" i="0" dirty="0">
                <a:effectLst/>
                <a:latin typeface="Söhne"/>
              </a:rPr>
              <a:t> </a:t>
            </a:r>
            <a:r>
              <a:rPr lang="en-US" b="0" i="0" dirty="0" err="1">
                <a:effectLst/>
                <a:latin typeface="Söhne"/>
              </a:rPr>
              <a:t>tahmini</a:t>
            </a:r>
            <a:r>
              <a:rPr lang="en-US" b="0" i="0" dirty="0">
                <a:effectLst/>
                <a:latin typeface="Söhne"/>
              </a:rPr>
              <a:t> </a:t>
            </a:r>
            <a:r>
              <a:rPr lang="en-US" b="0" i="0" dirty="0" err="1">
                <a:effectLst/>
                <a:latin typeface="Söhne"/>
              </a:rPr>
              <a:t>yapmak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önceki</a:t>
            </a:r>
            <a:r>
              <a:rPr lang="en-US" b="0" i="0" dirty="0">
                <a:effectLst/>
                <a:latin typeface="Söhne"/>
              </a:rPr>
              <a:t> </a:t>
            </a:r>
            <a:r>
              <a:rPr lang="en-US" b="0" i="0" dirty="0" err="1">
                <a:effectLst/>
                <a:latin typeface="Söhne"/>
              </a:rPr>
              <a:t>bilgiyi</a:t>
            </a:r>
            <a:r>
              <a:rPr lang="en-US" b="0" i="0" dirty="0">
                <a:effectLst/>
                <a:latin typeface="Söhne"/>
              </a:rPr>
              <a:t> </a:t>
            </a:r>
            <a:r>
              <a:rPr lang="en-US" b="0" i="0" dirty="0" err="1">
                <a:effectLst/>
                <a:latin typeface="Söhne"/>
              </a:rPr>
              <a:t>kullanarak</a:t>
            </a:r>
            <a:r>
              <a:rPr lang="en-US" b="0" i="0" dirty="0">
                <a:effectLst/>
                <a:latin typeface="Söhne"/>
              </a:rPr>
              <a:t> </a:t>
            </a:r>
            <a:r>
              <a:rPr lang="en-US" b="0" i="0" dirty="0" err="1">
                <a:effectLst/>
                <a:latin typeface="Söhne"/>
              </a:rPr>
              <a:t>ilerleyeceğiz</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bu</a:t>
            </a:r>
            <a:r>
              <a:rPr lang="en-US" b="0" i="0" dirty="0">
                <a:effectLst/>
                <a:latin typeface="Söhne"/>
              </a:rPr>
              <a:t> </a:t>
            </a:r>
            <a:r>
              <a:rPr lang="en-US" b="0" i="0" dirty="0" err="1">
                <a:effectLst/>
                <a:latin typeface="Söhne"/>
              </a:rPr>
              <a:t>iyi</a:t>
            </a:r>
            <a:r>
              <a:rPr lang="en-US" b="0" i="0" dirty="0">
                <a:effectLst/>
                <a:latin typeface="Söhne"/>
              </a:rPr>
              <a:t> </a:t>
            </a:r>
            <a:r>
              <a:rPr lang="en-US" b="0" i="0" dirty="0" err="1">
                <a:effectLst/>
                <a:latin typeface="Söhne"/>
              </a:rPr>
              <a:t>çalışacak</a:t>
            </a:r>
            <a:r>
              <a:rPr lang="en-US" b="0" i="0" dirty="0">
                <a:effectLst/>
                <a:latin typeface="Söhne"/>
              </a:rPr>
              <a:t>/</a:t>
            </a:r>
            <a:r>
              <a:rPr lang="en-US" b="0" i="0" dirty="0" err="1">
                <a:effectLst/>
                <a:latin typeface="Söhne"/>
              </a:rPr>
              <a:t>çalışıyor</a:t>
            </a:r>
            <a:r>
              <a:rPr lang="en-US" b="0" i="0" dirty="0">
                <a:effectLst/>
                <a:latin typeface="Söhne"/>
              </a:rPr>
              <a:t>. </a:t>
            </a:r>
            <a:r>
              <a:rPr lang="en-US" b="0" i="0" dirty="0" err="1">
                <a:effectLst/>
                <a:latin typeface="Söhne"/>
              </a:rPr>
              <a:t>Niye</a:t>
            </a:r>
            <a:r>
              <a:rPr lang="en-US" b="0" i="0" dirty="0">
                <a:effectLst/>
                <a:latin typeface="Söhne"/>
              </a:rPr>
              <a:t> </a:t>
            </a:r>
            <a:r>
              <a:rPr lang="en-US" b="0" i="0" dirty="0" err="1">
                <a:effectLst/>
                <a:latin typeface="Söhne"/>
              </a:rPr>
              <a:t>çünkü</a:t>
            </a:r>
            <a:r>
              <a:rPr lang="en-US" b="0" i="0" dirty="0">
                <a:effectLst/>
                <a:latin typeface="Söhne"/>
              </a:rPr>
              <a:t> recurrent </a:t>
            </a:r>
            <a:r>
              <a:rPr lang="en-US" b="0" i="0" dirty="0" err="1">
                <a:effectLst/>
                <a:latin typeface="Söhne"/>
              </a:rPr>
              <a:t>yani</a:t>
            </a:r>
            <a:r>
              <a:rPr lang="en-US" b="0" i="0" dirty="0">
                <a:effectLst/>
                <a:latin typeface="Söhne"/>
              </a:rPr>
              <a:t> </a:t>
            </a:r>
            <a:r>
              <a:rPr lang="en-US" b="0" i="0" dirty="0" err="1">
                <a:effectLst/>
                <a:latin typeface="Söhne"/>
              </a:rPr>
              <a:t>yenilemeli</a:t>
            </a:r>
            <a:r>
              <a:rPr lang="en-US" b="0" i="0" dirty="0">
                <a:effectLst/>
                <a:latin typeface="Söhne"/>
              </a:rPr>
              <a:t>. Bu </a:t>
            </a:r>
            <a:r>
              <a:rPr lang="en-US" b="0" i="0" dirty="0" err="1">
                <a:effectLst/>
                <a:latin typeface="Söhne"/>
              </a:rPr>
              <a:t>modele</a:t>
            </a:r>
            <a:r>
              <a:rPr lang="en-US" b="0" i="0" dirty="0">
                <a:effectLst/>
                <a:latin typeface="Söhne"/>
              </a:rPr>
              <a:t> de recurrent neural model </a:t>
            </a:r>
            <a:r>
              <a:rPr lang="en-US" b="0" i="0" dirty="0" err="1">
                <a:effectLst/>
                <a:latin typeface="Söhne"/>
              </a:rPr>
              <a:t>diyoruz</a:t>
            </a:r>
            <a:r>
              <a:rPr lang="en-US" b="0" i="0" dirty="0">
                <a:effectLst/>
                <a:latin typeface="Söhne"/>
              </a:rPr>
              <a:t>. </a:t>
            </a:r>
            <a:r>
              <a:rPr lang="en-US" b="0" i="0" dirty="0" err="1">
                <a:effectLst/>
                <a:latin typeface="Söhne"/>
              </a:rPr>
              <a:t>Çünkü</a:t>
            </a:r>
            <a:r>
              <a:rPr lang="en-US" b="0" i="0" dirty="0">
                <a:effectLst/>
                <a:latin typeface="Söhne"/>
              </a:rPr>
              <a:t> </a:t>
            </a:r>
            <a:r>
              <a:rPr lang="en-US" b="0" i="0" dirty="0" err="1">
                <a:effectLst/>
                <a:latin typeface="Söhne"/>
              </a:rPr>
              <a:t>şimdi</a:t>
            </a:r>
            <a:r>
              <a:rPr lang="en-US" b="0" i="0" dirty="0">
                <a:effectLst/>
                <a:latin typeface="Söhne"/>
              </a:rPr>
              <a:t> </a:t>
            </a:r>
            <a:r>
              <a:rPr lang="en-US" b="0" i="0" dirty="0" err="1">
                <a:effectLst/>
                <a:latin typeface="Söhne"/>
              </a:rPr>
              <a:t>noluyor</a:t>
            </a:r>
            <a:r>
              <a:rPr lang="en-US" b="0" i="0" dirty="0">
                <a:effectLst/>
                <a:latin typeface="Söhne"/>
              </a:rPr>
              <a:t> y3 </a:t>
            </a:r>
            <a:r>
              <a:rPr lang="en-US" b="0" i="0" dirty="0" err="1">
                <a:effectLst/>
                <a:latin typeface="Söhne"/>
              </a:rPr>
              <a:t>için</a:t>
            </a:r>
            <a:r>
              <a:rPr lang="en-US" b="0" i="0" dirty="0">
                <a:effectLst/>
                <a:latin typeface="Söhne"/>
              </a:rPr>
              <a:t> </a:t>
            </a:r>
            <a:r>
              <a:rPr lang="en-US" b="0" i="0" dirty="0" err="1">
                <a:effectLst/>
                <a:latin typeface="Söhne"/>
              </a:rPr>
              <a:t>tahmin</a:t>
            </a:r>
            <a:r>
              <a:rPr lang="en-US" b="0" i="0" dirty="0">
                <a:effectLst/>
                <a:latin typeface="Söhne"/>
              </a:rPr>
              <a:t> </a:t>
            </a:r>
            <a:r>
              <a:rPr lang="en-US" b="0" i="0" dirty="0" err="1">
                <a:effectLst/>
                <a:latin typeface="Söhne"/>
              </a:rPr>
              <a:t>yapmaya</a:t>
            </a:r>
            <a:r>
              <a:rPr lang="en-US" b="0" i="0" dirty="0">
                <a:effectLst/>
                <a:latin typeface="Söhne"/>
              </a:rPr>
              <a:t> </a:t>
            </a:r>
            <a:r>
              <a:rPr lang="en-US" b="0" i="0" dirty="0" err="1">
                <a:effectLst/>
                <a:latin typeface="Söhne"/>
              </a:rPr>
              <a:t>çalışırken</a:t>
            </a:r>
            <a:r>
              <a:rPr lang="en-US" b="0" i="0" dirty="0">
                <a:effectLst/>
                <a:latin typeface="Söhne"/>
              </a:rPr>
              <a:t> </a:t>
            </a:r>
            <a:r>
              <a:rPr lang="en-US" b="0" i="0" dirty="0" err="1">
                <a:effectLst/>
                <a:latin typeface="Söhne"/>
              </a:rPr>
              <a:t>artık</a:t>
            </a:r>
            <a:r>
              <a:rPr lang="en-US" b="0" i="0" dirty="0">
                <a:effectLst/>
                <a:latin typeface="Söhne"/>
              </a:rPr>
              <a:t> y2 </a:t>
            </a:r>
            <a:r>
              <a:rPr lang="en-US" b="0" i="0" dirty="0" err="1">
                <a:effectLst/>
                <a:latin typeface="Söhne"/>
              </a:rPr>
              <a:t>ve</a:t>
            </a:r>
            <a:r>
              <a:rPr lang="en-US" b="0" i="0" dirty="0">
                <a:effectLst/>
                <a:latin typeface="Söhne"/>
              </a:rPr>
              <a:t> y1 </a:t>
            </a:r>
            <a:r>
              <a:rPr lang="en-US" b="0" i="0" dirty="0" err="1">
                <a:effectLst/>
                <a:latin typeface="Söhne"/>
              </a:rPr>
              <a:t>tahmin</a:t>
            </a:r>
            <a:r>
              <a:rPr lang="en-US" b="0" i="0" dirty="0">
                <a:effectLst/>
                <a:latin typeface="Söhne"/>
              </a:rPr>
              <a:t> </a:t>
            </a:r>
            <a:r>
              <a:rPr lang="en-US" b="0" i="0" dirty="0" err="1">
                <a:effectLst/>
                <a:latin typeface="Söhne"/>
              </a:rPr>
              <a:t>etmek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kullandığım</a:t>
            </a:r>
            <a:r>
              <a:rPr lang="en-US" b="0" i="0" dirty="0">
                <a:effectLst/>
                <a:latin typeface="Söhne"/>
              </a:rPr>
              <a:t> </a:t>
            </a:r>
            <a:r>
              <a:rPr lang="en-US" b="0" i="0" dirty="0" err="1">
                <a:effectLst/>
                <a:latin typeface="Söhne"/>
              </a:rPr>
              <a:t>bilgiyi</a:t>
            </a:r>
            <a:r>
              <a:rPr lang="en-US" b="0" i="0" dirty="0">
                <a:effectLst/>
                <a:latin typeface="Söhne"/>
              </a:rPr>
              <a:t> de </a:t>
            </a:r>
            <a:r>
              <a:rPr lang="en-US" b="0" i="0" dirty="0" err="1">
                <a:effectLst/>
                <a:latin typeface="Söhne"/>
              </a:rPr>
              <a:t>getirmiş</a:t>
            </a:r>
            <a:r>
              <a:rPr lang="en-US" b="0" i="0" dirty="0">
                <a:effectLst/>
                <a:latin typeface="Söhne"/>
              </a:rPr>
              <a:t> </a:t>
            </a:r>
            <a:r>
              <a:rPr lang="en-US" b="0" i="0" dirty="0" err="1">
                <a:effectLst/>
                <a:latin typeface="Söhne"/>
              </a:rPr>
              <a:t>oluyorum</a:t>
            </a:r>
            <a:r>
              <a:rPr lang="en-US" b="0" i="0" dirty="0">
                <a:effectLst/>
                <a:latin typeface="Söhne"/>
              </a:rPr>
              <a:t>. y5 </a:t>
            </a:r>
            <a:r>
              <a:rPr lang="en-US" b="0" i="0" dirty="0" err="1">
                <a:effectLst/>
                <a:latin typeface="Söhne"/>
              </a:rPr>
              <a:t>için</a:t>
            </a:r>
            <a:r>
              <a:rPr lang="en-US" b="0" i="0" dirty="0">
                <a:effectLst/>
                <a:latin typeface="Söhne"/>
              </a:rPr>
              <a:t> 4-3-2-1.. </a:t>
            </a:r>
          </a:p>
          <a:p>
            <a:pPr algn="l"/>
            <a:r>
              <a:rPr lang="en-US" b="0" i="0" dirty="0" err="1">
                <a:effectLst/>
                <a:latin typeface="Söhne"/>
              </a:rPr>
              <a:t>Bildiğimiz</a:t>
            </a:r>
            <a:r>
              <a:rPr lang="en-US" b="0" i="0" dirty="0">
                <a:effectLst/>
                <a:latin typeface="Söhne"/>
              </a:rPr>
              <a:t> neural network </a:t>
            </a:r>
            <a:r>
              <a:rPr lang="en-US" b="0" i="0" dirty="0" err="1">
                <a:effectLst/>
                <a:latin typeface="Söhne"/>
              </a:rPr>
              <a:t>gibi</a:t>
            </a:r>
            <a:r>
              <a:rPr lang="en-US" b="0" i="0" dirty="0">
                <a:effectLst/>
                <a:latin typeface="Söhne"/>
              </a:rPr>
              <a:t> </a:t>
            </a:r>
            <a:r>
              <a:rPr lang="en-US" b="0" i="0" dirty="0" err="1">
                <a:effectLst/>
                <a:latin typeface="Söhne"/>
              </a:rPr>
              <a:t>işliyor</a:t>
            </a:r>
            <a:r>
              <a:rPr lang="en-US" b="0" i="0" dirty="0">
                <a:effectLst/>
                <a:latin typeface="Söhne"/>
              </a:rPr>
              <a:t>, </a:t>
            </a:r>
            <a:r>
              <a:rPr lang="en-US" b="0" i="0" dirty="0" err="1">
                <a:effectLst/>
                <a:latin typeface="Söhne"/>
              </a:rPr>
              <a:t>yine</a:t>
            </a:r>
            <a:r>
              <a:rPr lang="en-US" b="0" i="0" dirty="0">
                <a:effectLst/>
                <a:latin typeface="Söhne"/>
              </a:rPr>
              <a:t> gradient descent var, backpropagation var, sequential </a:t>
            </a:r>
            <a:r>
              <a:rPr lang="en-US" b="0" i="0" dirty="0" err="1">
                <a:effectLst/>
                <a:latin typeface="Söhne"/>
              </a:rPr>
              <a:t>olarak</a:t>
            </a:r>
            <a:r>
              <a:rPr lang="en-US" b="0" i="0" dirty="0">
                <a:effectLst/>
                <a:latin typeface="Söhne"/>
              </a:rPr>
              <a:t> </a:t>
            </a:r>
            <a:r>
              <a:rPr lang="en-US" b="0" i="0" dirty="0" err="1">
                <a:effectLst/>
                <a:latin typeface="Söhne"/>
              </a:rPr>
              <a:t>işliyoruz</a:t>
            </a:r>
            <a:r>
              <a:rPr lang="en-US" b="0" i="0" dirty="0">
                <a:effectLst/>
                <a:latin typeface="Söhne"/>
              </a:rPr>
              <a:t>. </a:t>
            </a:r>
            <a:r>
              <a:rPr lang="en-US" b="0" i="0" dirty="0" err="1">
                <a:effectLst/>
                <a:latin typeface="Söhne"/>
              </a:rPr>
              <a:t>Yaptığımız</a:t>
            </a:r>
            <a:r>
              <a:rPr lang="en-US" b="0" i="0" dirty="0">
                <a:effectLst/>
                <a:latin typeface="Söhne"/>
              </a:rPr>
              <a:t> </a:t>
            </a:r>
            <a:r>
              <a:rPr lang="en-US" b="0" i="0" dirty="0" err="1">
                <a:effectLst/>
                <a:latin typeface="Söhne"/>
              </a:rPr>
              <a:t>şey</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önceki</a:t>
            </a:r>
            <a:r>
              <a:rPr lang="en-US" b="0" i="0" dirty="0">
                <a:effectLst/>
                <a:latin typeface="Söhne"/>
              </a:rPr>
              <a:t> </a:t>
            </a:r>
            <a:r>
              <a:rPr lang="en-US" b="0" i="0" dirty="0" err="1">
                <a:effectLst/>
                <a:latin typeface="Söhne"/>
              </a:rPr>
              <a:t>sekanstaki</a:t>
            </a:r>
            <a:r>
              <a:rPr lang="en-US" b="0" i="0" dirty="0">
                <a:effectLst/>
                <a:latin typeface="Söhne"/>
              </a:rPr>
              <a:t> </a:t>
            </a:r>
            <a:r>
              <a:rPr lang="en-US" b="0" i="0" dirty="0" err="1">
                <a:effectLst/>
                <a:latin typeface="Söhne"/>
              </a:rPr>
              <a:t>kelimeyi</a:t>
            </a:r>
            <a:r>
              <a:rPr lang="en-US" b="0" i="0" dirty="0">
                <a:effectLst/>
                <a:latin typeface="Söhne"/>
              </a:rPr>
              <a:t> </a:t>
            </a:r>
            <a:r>
              <a:rPr lang="en-US" b="0" i="0" dirty="0" err="1">
                <a:effectLst/>
                <a:latin typeface="Söhne"/>
              </a:rPr>
              <a:t>işlerken</a:t>
            </a:r>
            <a:r>
              <a:rPr lang="en-US" b="0" i="0" dirty="0">
                <a:effectLst/>
                <a:latin typeface="Söhne"/>
              </a:rPr>
              <a:t> </a:t>
            </a:r>
            <a:r>
              <a:rPr lang="en-US" b="0" i="0" dirty="0" err="1">
                <a:effectLst/>
                <a:latin typeface="Söhne"/>
              </a:rPr>
              <a:t>aktivasyon</a:t>
            </a:r>
            <a:r>
              <a:rPr lang="en-US" b="0" i="0" dirty="0">
                <a:effectLst/>
                <a:latin typeface="Söhne"/>
              </a:rPr>
              <a:t> </a:t>
            </a:r>
            <a:r>
              <a:rPr lang="en-US" b="0" i="0" dirty="0" err="1">
                <a:effectLst/>
                <a:latin typeface="Söhne"/>
              </a:rPr>
              <a:t>sonucunu</a:t>
            </a:r>
            <a:r>
              <a:rPr lang="en-US" b="0" i="0" dirty="0">
                <a:effectLst/>
                <a:latin typeface="Söhne"/>
              </a:rPr>
              <a:t> </a:t>
            </a:r>
            <a:r>
              <a:rPr lang="en-US" b="0" i="0" dirty="0" err="1">
                <a:effectLst/>
                <a:latin typeface="Söhne"/>
              </a:rPr>
              <a:t>saklayıp</a:t>
            </a:r>
            <a:r>
              <a:rPr lang="en-US" b="0" i="0" dirty="0">
                <a:effectLst/>
                <a:latin typeface="Söhne"/>
              </a:rPr>
              <a:t> </a:t>
            </a:r>
            <a:r>
              <a:rPr lang="en-US" b="0" i="0" dirty="0" err="1">
                <a:effectLst/>
                <a:latin typeface="Söhne"/>
              </a:rPr>
              <a:t>girdi</a:t>
            </a:r>
            <a:r>
              <a:rPr lang="en-US" b="0" i="0" dirty="0">
                <a:effectLst/>
                <a:latin typeface="Söhne"/>
              </a:rPr>
              <a:t> </a:t>
            </a:r>
            <a:r>
              <a:rPr lang="en-US" b="0" i="0" dirty="0" err="1">
                <a:effectLst/>
                <a:latin typeface="Söhne"/>
              </a:rPr>
              <a:t>olarak</a:t>
            </a:r>
            <a:r>
              <a:rPr lang="en-US" b="0" i="0" dirty="0">
                <a:effectLst/>
                <a:latin typeface="Söhne"/>
              </a:rPr>
              <a:t> </a:t>
            </a:r>
            <a:r>
              <a:rPr lang="en-US" b="0" i="0" dirty="0" err="1">
                <a:effectLst/>
                <a:latin typeface="Söhne"/>
              </a:rPr>
              <a:t>onu</a:t>
            </a:r>
            <a:r>
              <a:rPr lang="en-US" b="0" i="0" dirty="0">
                <a:effectLst/>
                <a:latin typeface="Söhne"/>
              </a:rPr>
              <a:t> </a:t>
            </a:r>
            <a:r>
              <a:rPr lang="en-US" b="0" i="0" dirty="0" err="1">
                <a:effectLst/>
                <a:latin typeface="Söhne"/>
              </a:rPr>
              <a:t>ve</a:t>
            </a:r>
            <a:r>
              <a:rPr lang="en-US" b="0" i="0" dirty="0">
                <a:effectLst/>
                <a:latin typeface="Söhne"/>
              </a:rPr>
              <a:t> yeni </a:t>
            </a:r>
            <a:r>
              <a:rPr lang="en-US" b="0" i="0" dirty="0" err="1">
                <a:effectLst/>
                <a:latin typeface="Söhne"/>
              </a:rPr>
              <a:t>inputu</a:t>
            </a:r>
            <a:r>
              <a:rPr lang="en-US" b="0" i="0" dirty="0">
                <a:effectLst/>
                <a:latin typeface="Söhne"/>
              </a:rPr>
              <a:t> </a:t>
            </a:r>
            <a:r>
              <a:rPr lang="en-US" b="0" i="0" dirty="0" err="1">
                <a:effectLst/>
                <a:latin typeface="Söhne"/>
              </a:rPr>
              <a:t>beraber</a:t>
            </a:r>
            <a:r>
              <a:rPr lang="en-US" b="0" i="0" dirty="0">
                <a:effectLst/>
                <a:latin typeface="Söhne"/>
              </a:rPr>
              <a:t> </a:t>
            </a:r>
          </a:p>
          <a:p>
            <a:pPr algn="l"/>
            <a:endParaRPr lang="en-US" b="0" i="0" dirty="0">
              <a:effectLst/>
              <a:latin typeface="Söhne"/>
            </a:endParaRPr>
          </a:p>
          <a:p>
            <a:pPr algn="l"/>
            <a:r>
              <a:rPr lang="en-US" b="0" i="0" dirty="0">
                <a:effectLst/>
                <a:latin typeface="Söhne"/>
              </a:rPr>
              <a:t>Data </a:t>
            </a:r>
            <a:r>
              <a:rPr lang="en-US" b="0" i="0" dirty="0" err="1">
                <a:effectLst/>
                <a:latin typeface="Söhne"/>
              </a:rPr>
              <a:t>besleme</a:t>
            </a:r>
            <a:r>
              <a:rPr lang="en-US" b="0" i="0" dirty="0">
                <a:effectLst/>
                <a:latin typeface="Söhne"/>
              </a:rPr>
              <a:t> </a:t>
            </a:r>
            <a:r>
              <a:rPr lang="en-US" b="0" i="0" dirty="0" err="1">
                <a:effectLst/>
                <a:latin typeface="Söhne"/>
              </a:rPr>
              <a:t>sürecinde</a:t>
            </a:r>
            <a:r>
              <a:rPr lang="en-US" b="0" i="0" dirty="0">
                <a:effectLst/>
                <a:latin typeface="Söhne"/>
              </a:rPr>
              <a:t>, her </a:t>
            </a:r>
            <a:r>
              <a:rPr lang="en-US" b="0" i="0" dirty="0" err="1">
                <a:effectLst/>
                <a:latin typeface="Söhne"/>
              </a:rPr>
              <a:t>bir</a:t>
            </a:r>
            <a:r>
              <a:rPr lang="en-US" b="0" i="0" dirty="0">
                <a:effectLst/>
                <a:latin typeface="Söhne"/>
              </a:rPr>
              <a:t> </a:t>
            </a:r>
            <a:r>
              <a:rPr lang="en-US" b="0" i="0" dirty="0" err="1">
                <a:effectLst/>
                <a:latin typeface="Söhne"/>
              </a:rPr>
              <a:t>adımda</a:t>
            </a:r>
            <a:r>
              <a:rPr lang="en-US" b="0" i="0" dirty="0">
                <a:effectLst/>
                <a:latin typeface="Söhne"/>
              </a:rPr>
              <a:t> </a:t>
            </a:r>
            <a:r>
              <a:rPr lang="en-US" b="0" i="0" dirty="0" err="1">
                <a:effectLst/>
                <a:latin typeface="Söhne"/>
              </a:rPr>
              <a:t>önceki</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sonraki</a:t>
            </a:r>
            <a:r>
              <a:rPr lang="en-US" b="0" i="0" dirty="0">
                <a:effectLst/>
                <a:latin typeface="Söhne"/>
              </a:rPr>
              <a:t> </a:t>
            </a:r>
            <a:r>
              <a:rPr lang="en-US" b="0" i="0" dirty="0" err="1">
                <a:effectLst/>
                <a:latin typeface="Söhne"/>
              </a:rPr>
              <a:t>verilerin</a:t>
            </a:r>
            <a:r>
              <a:rPr lang="en-US" b="0" i="0" dirty="0">
                <a:effectLst/>
                <a:latin typeface="Söhne"/>
              </a:rPr>
              <a:t> </a:t>
            </a:r>
            <a:r>
              <a:rPr lang="en-US" b="0" i="0" dirty="0" err="1">
                <a:effectLst/>
                <a:latin typeface="Söhne"/>
              </a:rPr>
              <a:t>birleştirilerek</a:t>
            </a:r>
            <a:r>
              <a:rPr lang="en-US" b="0" i="0" dirty="0">
                <a:effectLst/>
                <a:latin typeface="Söhne"/>
              </a:rPr>
              <a:t> </a:t>
            </a:r>
            <a:r>
              <a:rPr lang="en-US" b="0" i="0" dirty="0" err="1">
                <a:effectLst/>
                <a:latin typeface="Söhne"/>
              </a:rPr>
              <a:t>ilerlediğini</a:t>
            </a:r>
            <a:r>
              <a:rPr lang="en-US" b="0" i="0" dirty="0">
                <a:effectLst/>
                <a:latin typeface="Söhne"/>
              </a:rPr>
              <a:t> </a:t>
            </a:r>
            <a:r>
              <a:rPr lang="en-US" b="0" i="0" dirty="0" err="1">
                <a:effectLst/>
                <a:latin typeface="Söhne"/>
              </a:rPr>
              <a:t>düşünebilirsiniz</a:t>
            </a:r>
            <a:r>
              <a:rPr lang="en-US" b="0" i="0" dirty="0">
                <a:effectLst/>
                <a:latin typeface="Söhne"/>
              </a:rPr>
              <a:t>. </a:t>
            </a:r>
            <a:r>
              <a:rPr lang="en-US" b="0" i="0" dirty="0" err="1">
                <a:effectLst/>
                <a:latin typeface="Söhne"/>
              </a:rPr>
              <a:t>Rekürrent</a:t>
            </a:r>
            <a:r>
              <a:rPr lang="en-US" b="0" i="0" dirty="0">
                <a:effectLst/>
                <a:latin typeface="Söhne"/>
              </a:rPr>
              <a:t> </a:t>
            </a:r>
            <a:r>
              <a:rPr lang="en-US" b="0" i="0" dirty="0" err="1">
                <a:effectLst/>
                <a:latin typeface="Söhne"/>
              </a:rPr>
              <a:t>Sinir</a:t>
            </a:r>
            <a:r>
              <a:rPr lang="en-US" b="0" i="0" dirty="0">
                <a:effectLst/>
                <a:latin typeface="Söhne"/>
              </a:rPr>
              <a:t> </a:t>
            </a:r>
            <a:r>
              <a:rPr lang="en-US" b="0" i="0" dirty="0" err="1">
                <a:effectLst/>
                <a:latin typeface="Söhne"/>
              </a:rPr>
              <a:t>Ağları</a:t>
            </a:r>
            <a:r>
              <a:rPr lang="en-US" b="0" i="0" dirty="0">
                <a:effectLst/>
                <a:latin typeface="Söhne"/>
              </a:rPr>
              <a:t> (</a:t>
            </a:r>
            <a:r>
              <a:rPr lang="en-US" b="0" i="0" dirty="0" err="1">
                <a:effectLst/>
                <a:latin typeface="Söhne"/>
              </a:rPr>
              <a:t>RNN'ler</a:t>
            </a:r>
            <a:r>
              <a:rPr lang="en-US" b="0" i="0" dirty="0">
                <a:effectLst/>
                <a:latin typeface="Söhne"/>
              </a:rPr>
              <a:t>) </a:t>
            </a:r>
            <a:r>
              <a:rPr lang="en-US" b="0" i="0" dirty="0" err="1">
                <a:effectLst/>
                <a:latin typeface="Söhne"/>
              </a:rPr>
              <a:t>ardışık</a:t>
            </a:r>
            <a:r>
              <a:rPr lang="en-US" b="0" i="0" dirty="0">
                <a:effectLst/>
                <a:latin typeface="Söhne"/>
              </a:rPr>
              <a:t> </a:t>
            </a:r>
            <a:r>
              <a:rPr lang="en-US" b="0" i="0" dirty="0" err="1">
                <a:effectLst/>
                <a:latin typeface="Söhne"/>
              </a:rPr>
              <a:t>verilerden</a:t>
            </a:r>
            <a:r>
              <a:rPr lang="en-US" b="0" i="0" dirty="0">
                <a:effectLst/>
                <a:latin typeface="Söhne"/>
              </a:rPr>
              <a:t> </a:t>
            </a:r>
            <a:r>
              <a:rPr lang="en-US" b="0" i="0" dirty="0" err="1">
                <a:effectLst/>
                <a:latin typeface="Söhne"/>
              </a:rPr>
              <a:t>öğrenirken</a:t>
            </a:r>
            <a:r>
              <a:rPr lang="en-US" b="0" i="0" dirty="0">
                <a:effectLst/>
                <a:latin typeface="Söhne"/>
              </a:rPr>
              <a:t>, </a:t>
            </a:r>
            <a:r>
              <a:rPr lang="en-US" b="0" i="0" dirty="0" err="1">
                <a:effectLst/>
                <a:latin typeface="Söhne"/>
              </a:rPr>
              <a:t>bu</a:t>
            </a:r>
            <a:r>
              <a:rPr lang="en-US" b="0" i="0" dirty="0">
                <a:effectLst/>
                <a:latin typeface="Söhne"/>
              </a:rPr>
              <a:t> </a:t>
            </a:r>
            <a:r>
              <a:rPr lang="en-US" b="0" i="0" dirty="0" err="1">
                <a:effectLst/>
                <a:latin typeface="Söhne"/>
              </a:rPr>
              <a:t>veriler</a:t>
            </a:r>
            <a:r>
              <a:rPr lang="en-US" b="0" i="0" dirty="0">
                <a:effectLst/>
                <a:latin typeface="Söhne"/>
              </a:rPr>
              <a:t> </a:t>
            </a:r>
            <a:r>
              <a:rPr lang="en-US" b="0" i="0" dirty="0" err="1">
                <a:effectLst/>
                <a:latin typeface="Söhne"/>
              </a:rPr>
              <a:t>arasındaki</a:t>
            </a:r>
            <a:r>
              <a:rPr lang="en-US" b="0" i="0" dirty="0">
                <a:effectLst/>
                <a:latin typeface="Söhne"/>
              </a:rPr>
              <a:t> </a:t>
            </a:r>
            <a:r>
              <a:rPr lang="en-US" b="0" i="0" dirty="0" err="1">
                <a:effectLst/>
                <a:latin typeface="Söhne"/>
              </a:rPr>
              <a:t>gizli</a:t>
            </a:r>
            <a:r>
              <a:rPr lang="en-US" b="0" i="0" dirty="0">
                <a:effectLst/>
                <a:latin typeface="Söhne"/>
              </a:rPr>
              <a:t> </a:t>
            </a:r>
            <a:r>
              <a:rPr lang="en-US" b="0" i="0" dirty="0" err="1">
                <a:effectLst/>
                <a:latin typeface="Söhne"/>
              </a:rPr>
              <a:t>durumları</a:t>
            </a:r>
            <a:r>
              <a:rPr lang="en-US" b="0" i="0" dirty="0">
                <a:effectLst/>
                <a:latin typeface="Söhne"/>
              </a:rPr>
              <a:t> </a:t>
            </a:r>
            <a:r>
              <a:rPr lang="en-US" b="0" i="0" dirty="0" err="1">
                <a:effectLst/>
                <a:latin typeface="Söhne"/>
              </a:rPr>
              <a:t>günceller</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geriye</a:t>
            </a:r>
            <a:r>
              <a:rPr lang="en-US" b="0" i="0" dirty="0">
                <a:effectLst/>
                <a:latin typeface="Söhne"/>
              </a:rPr>
              <a:t> </a:t>
            </a:r>
            <a:r>
              <a:rPr lang="en-US" b="0" i="0" dirty="0" err="1">
                <a:effectLst/>
                <a:latin typeface="Söhne"/>
              </a:rPr>
              <a:t>doğru</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yayılım</a:t>
            </a:r>
            <a:r>
              <a:rPr lang="en-US" b="0" i="0" dirty="0">
                <a:effectLst/>
                <a:latin typeface="Söhne"/>
              </a:rPr>
              <a:t> </a:t>
            </a:r>
            <a:r>
              <a:rPr lang="en-US" b="0" i="0" dirty="0" err="1">
                <a:effectLst/>
                <a:latin typeface="Söhne"/>
              </a:rPr>
              <a:t>süreci</a:t>
            </a:r>
            <a:r>
              <a:rPr lang="en-US" b="0" i="0" dirty="0">
                <a:effectLst/>
                <a:latin typeface="Söhne"/>
              </a:rPr>
              <a:t> </a:t>
            </a:r>
            <a:r>
              <a:rPr lang="en-US" b="0" i="0" dirty="0" err="1">
                <a:effectLst/>
                <a:latin typeface="Söhne"/>
              </a:rPr>
              <a:t>kullanarak</a:t>
            </a:r>
            <a:r>
              <a:rPr lang="en-US" b="0" i="0" dirty="0">
                <a:effectLst/>
                <a:latin typeface="Söhne"/>
              </a:rPr>
              <a:t> </a:t>
            </a:r>
            <a:r>
              <a:rPr lang="en-US" b="0" i="0" dirty="0" err="1">
                <a:effectLst/>
                <a:latin typeface="Söhne"/>
              </a:rPr>
              <a:t>öğrenme</a:t>
            </a:r>
            <a:r>
              <a:rPr lang="en-US" b="0" i="0" dirty="0">
                <a:effectLst/>
                <a:latin typeface="Söhne"/>
              </a:rPr>
              <a:t> </a:t>
            </a:r>
            <a:r>
              <a:rPr lang="en-US" b="0" i="0" dirty="0" err="1">
                <a:effectLst/>
                <a:latin typeface="Söhne"/>
              </a:rPr>
              <a:t>işlemini</a:t>
            </a:r>
            <a:r>
              <a:rPr lang="en-US" b="0" i="0" dirty="0">
                <a:effectLst/>
                <a:latin typeface="Söhne"/>
              </a:rPr>
              <a:t> </a:t>
            </a:r>
            <a:r>
              <a:rPr lang="en-US" b="0" i="0" dirty="0" err="1">
                <a:effectLst/>
                <a:latin typeface="Söhne"/>
              </a:rPr>
              <a:t>gerçekleştirir</a:t>
            </a:r>
            <a:r>
              <a:rPr lang="en-US" b="0" i="0" dirty="0">
                <a:effectLst/>
                <a:latin typeface="Söhne"/>
              </a:rPr>
              <a:t> (BPTT </a:t>
            </a:r>
            <a:r>
              <a:rPr lang="en-US" b="0" i="0" dirty="0" err="1">
                <a:effectLst/>
                <a:latin typeface="Söhne"/>
              </a:rPr>
              <a:t>olarak</a:t>
            </a:r>
            <a:r>
              <a:rPr lang="en-US" b="0" i="0" dirty="0">
                <a:effectLst/>
                <a:latin typeface="Söhne"/>
              </a:rPr>
              <a:t> da </a:t>
            </a:r>
            <a:r>
              <a:rPr lang="en-US" b="0" i="0" dirty="0" err="1">
                <a:effectLst/>
                <a:latin typeface="Söhne"/>
              </a:rPr>
              <a:t>bilinir</a:t>
            </a:r>
            <a:r>
              <a:rPr lang="en-US" b="0" i="0" dirty="0">
                <a:effectLst/>
                <a:latin typeface="Söhne"/>
              </a:rPr>
              <a:t>). </a:t>
            </a:r>
            <a:r>
              <a:rPr lang="en-US" b="0" i="0" dirty="0" err="1">
                <a:effectLst/>
                <a:latin typeface="Söhne"/>
              </a:rPr>
              <a:t>İşte</a:t>
            </a:r>
            <a:r>
              <a:rPr lang="en-US" b="0" i="0" dirty="0">
                <a:effectLst/>
                <a:latin typeface="Söhne"/>
              </a:rPr>
              <a:t> </a:t>
            </a:r>
            <a:r>
              <a:rPr lang="en-US" b="0" i="0" dirty="0" err="1">
                <a:effectLst/>
                <a:latin typeface="Söhne"/>
              </a:rPr>
              <a:t>bu</a:t>
            </a:r>
            <a:r>
              <a:rPr lang="en-US" b="0" i="0" dirty="0">
                <a:effectLst/>
                <a:latin typeface="Söhne"/>
              </a:rPr>
              <a:t> </a:t>
            </a:r>
            <a:r>
              <a:rPr lang="en-US" b="0" i="0" dirty="0" err="1">
                <a:effectLst/>
                <a:latin typeface="Söhne"/>
              </a:rPr>
              <a:t>sürecin</a:t>
            </a:r>
            <a:r>
              <a:rPr lang="en-US" b="0" i="0" dirty="0">
                <a:effectLst/>
                <a:latin typeface="Söhne"/>
              </a:rPr>
              <a:t> </a:t>
            </a:r>
            <a:r>
              <a:rPr lang="en-US" b="0" i="0" dirty="0" err="1">
                <a:effectLst/>
                <a:latin typeface="Söhne"/>
              </a:rPr>
              <a:t>adım</a:t>
            </a:r>
            <a:r>
              <a:rPr lang="en-US" b="0" i="0" dirty="0">
                <a:effectLst/>
                <a:latin typeface="Söhne"/>
              </a:rPr>
              <a:t> </a:t>
            </a:r>
            <a:r>
              <a:rPr lang="en-US" b="0" i="0" dirty="0" err="1">
                <a:effectLst/>
                <a:latin typeface="Söhne"/>
              </a:rPr>
              <a:t>adım</a:t>
            </a:r>
            <a:r>
              <a:rPr lang="en-US" b="0" i="0" dirty="0">
                <a:effectLst/>
                <a:latin typeface="Söhne"/>
              </a:rPr>
              <a:t> </a:t>
            </a:r>
            <a:r>
              <a:rPr lang="en-US" b="0" i="0" dirty="0" err="1">
                <a:effectLst/>
                <a:latin typeface="Söhne"/>
              </a:rPr>
              <a:t>basitleştirilmiş</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açıklaması</a:t>
            </a:r>
            <a:r>
              <a:rPr lang="en-US" b="0" i="0" dirty="0">
                <a:effectLst/>
                <a:latin typeface="Söhne"/>
              </a:rPr>
              <a:t>:</a:t>
            </a:r>
          </a:p>
          <a:p>
            <a:pPr algn="l">
              <a:buFont typeface="+mj-lt"/>
              <a:buAutoNum type="arabicPeriod"/>
            </a:pPr>
            <a:r>
              <a:rPr lang="en-US" b="1" i="0" dirty="0" err="1">
                <a:effectLst/>
                <a:latin typeface="Söhne"/>
              </a:rPr>
              <a:t>Başlangıç</a:t>
            </a:r>
            <a:r>
              <a:rPr lang="en-US" b="0" i="0" dirty="0">
                <a:effectLst/>
                <a:latin typeface="Söhne"/>
              </a:rPr>
              <a:t>: RNN, </a:t>
            </a:r>
            <a:r>
              <a:rPr lang="en-US" b="0" i="0" dirty="0" err="1">
                <a:effectLst/>
                <a:latin typeface="Söhne"/>
              </a:rPr>
              <a:t>gizli</a:t>
            </a:r>
            <a:r>
              <a:rPr lang="en-US" b="0" i="0" dirty="0">
                <a:effectLst/>
                <a:latin typeface="Söhne"/>
              </a:rPr>
              <a:t> </a:t>
            </a:r>
            <a:r>
              <a:rPr lang="en-US" b="0" i="0" dirty="0" err="1">
                <a:effectLst/>
                <a:latin typeface="Söhne"/>
              </a:rPr>
              <a:t>durumu</a:t>
            </a:r>
            <a:r>
              <a:rPr lang="en-US" b="0" i="0" dirty="0">
                <a:effectLst/>
                <a:latin typeface="Söhne"/>
              </a:rPr>
              <a:t> </a:t>
            </a:r>
            <a:r>
              <a:rPr lang="en-US" b="0" i="0" dirty="0" err="1">
                <a:effectLst/>
                <a:latin typeface="Söhne"/>
              </a:rPr>
              <a:t>başlangıçta</a:t>
            </a:r>
            <a:r>
              <a:rPr lang="en-US" b="0" i="0" dirty="0">
                <a:effectLst/>
                <a:latin typeface="Söhne"/>
              </a:rPr>
              <a:t> </a:t>
            </a:r>
            <a:r>
              <a:rPr lang="en-US" b="0" i="0" dirty="0" err="1">
                <a:effectLst/>
                <a:latin typeface="Söhne"/>
              </a:rPr>
              <a:t>sıfırlar</a:t>
            </a:r>
            <a:r>
              <a:rPr lang="en-US" b="0" i="0" dirty="0">
                <a:effectLst/>
                <a:latin typeface="Söhne"/>
              </a:rPr>
              <a:t> </a:t>
            </a:r>
            <a:r>
              <a:rPr lang="en-US" b="0" i="0" dirty="0" err="1">
                <a:effectLst/>
                <a:latin typeface="Söhne"/>
              </a:rPr>
              <a:t>veya</a:t>
            </a:r>
            <a:r>
              <a:rPr lang="en-US" b="0" i="0" dirty="0">
                <a:effectLst/>
                <a:latin typeface="Söhne"/>
              </a:rPr>
              <a:t> </a:t>
            </a:r>
            <a:r>
              <a:rPr lang="en-US" b="0" i="0" dirty="0" err="1">
                <a:effectLst/>
                <a:latin typeface="Söhne"/>
              </a:rPr>
              <a:t>rastgele</a:t>
            </a:r>
            <a:r>
              <a:rPr lang="en-US" b="0" i="0" dirty="0">
                <a:effectLst/>
                <a:latin typeface="Söhne"/>
              </a:rPr>
              <a:t> </a:t>
            </a:r>
            <a:r>
              <a:rPr lang="en-US" b="0" i="0" dirty="0" err="1">
                <a:effectLst/>
                <a:latin typeface="Söhne"/>
              </a:rPr>
              <a:t>değerlerle</a:t>
            </a:r>
            <a:r>
              <a:rPr lang="en-US" b="0" i="0" dirty="0">
                <a:effectLst/>
                <a:latin typeface="Söhne"/>
              </a:rPr>
              <a:t> </a:t>
            </a:r>
            <a:r>
              <a:rPr lang="en-US" b="0" i="0" dirty="0" err="1">
                <a:effectLst/>
                <a:latin typeface="Söhne"/>
              </a:rPr>
              <a:t>başlatır</a:t>
            </a:r>
            <a:r>
              <a:rPr lang="en-US" b="0" i="0" dirty="0">
                <a:effectLst/>
                <a:latin typeface="Söhne"/>
              </a:rPr>
              <a:t>.</a:t>
            </a:r>
          </a:p>
          <a:p>
            <a:pPr algn="l">
              <a:buFont typeface="+mj-lt"/>
              <a:buAutoNum type="arabicPeriod"/>
            </a:pPr>
            <a:r>
              <a:rPr lang="en-US" b="1" i="0" dirty="0" err="1">
                <a:effectLst/>
                <a:latin typeface="Söhne"/>
              </a:rPr>
              <a:t>Girdi</a:t>
            </a:r>
            <a:r>
              <a:rPr lang="en-US" b="1" i="0" dirty="0">
                <a:effectLst/>
                <a:latin typeface="Söhne"/>
              </a:rPr>
              <a:t> </a:t>
            </a:r>
            <a:r>
              <a:rPr lang="en-US" b="1" i="0" dirty="0" err="1">
                <a:effectLst/>
                <a:latin typeface="Söhne"/>
              </a:rPr>
              <a:t>İşleme</a:t>
            </a:r>
            <a:r>
              <a:rPr lang="en-US" b="0" i="0" dirty="0">
                <a:effectLst/>
                <a:latin typeface="Söhne"/>
              </a:rPr>
              <a:t>: Her </a:t>
            </a:r>
            <a:r>
              <a:rPr lang="en-US" b="0" i="0" dirty="0" err="1">
                <a:effectLst/>
                <a:latin typeface="Söhne"/>
              </a:rPr>
              <a:t>kelime</a:t>
            </a:r>
            <a:r>
              <a:rPr lang="en-US" b="0" i="0" dirty="0">
                <a:effectLst/>
                <a:latin typeface="Söhne"/>
              </a:rPr>
              <a:t> </a:t>
            </a:r>
            <a:r>
              <a:rPr lang="en-US" b="0" i="0" dirty="0" err="1">
                <a:effectLst/>
                <a:latin typeface="Söhne"/>
              </a:rPr>
              <a:t>için</a:t>
            </a:r>
            <a:r>
              <a:rPr lang="en-US" b="0" i="0" dirty="0">
                <a:effectLst/>
                <a:latin typeface="Söhne"/>
              </a:rPr>
              <a:t>:</a:t>
            </a:r>
          </a:p>
          <a:p>
            <a:pPr marL="742950" lvl="1" indent="-285750" algn="l">
              <a:buFont typeface="+mj-lt"/>
              <a:buAutoNum type="arabicPeriod"/>
            </a:pPr>
            <a:r>
              <a:rPr lang="en-US" b="1" i="0" dirty="0" err="1">
                <a:effectLst/>
                <a:latin typeface="Söhne"/>
              </a:rPr>
              <a:t>Girdi</a:t>
            </a:r>
            <a:r>
              <a:rPr lang="en-US" b="1" i="0" dirty="0">
                <a:effectLst/>
                <a:latin typeface="Söhne"/>
              </a:rPr>
              <a:t> </a:t>
            </a:r>
            <a:r>
              <a:rPr lang="en-US" b="1" i="0" dirty="0" err="1">
                <a:effectLst/>
                <a:latin typeface="Söhne"/>
              </a:rPr>
              <a:t>Kodlaması</a:t>
            </a:r>
            <a:r>
              <a:rPr lang="en-US" b="0" i="0" dirty="0">
                <a:effectLst/>
                <a:latin typeface="Söhne"/>
              </a:rPr>
              <a:t>: </a:t>
            </a:r>
            <a:r>
              <a:rPr lang="en-US" b="0" i="0" dirty="0" err="1">
                <a:effectLst/>
                <a:latin typeface="Söhne"/>
              </a:rPr>
              <a:t>Kelimeler</a:t>
            </a:r>
            <a:r>
              <a:rPr lang="en-US" b="0" i="0" dirty="0">
                <a:effectLst/>
                <a:latin typeface="Söhne"/>
              </a:rPr>
              <a:t>, </a:t>
            </a:r>
            <a:r>
              <a:rPr lang="en-US" b="0" i="0" dirty="0" err="1">
                <a:effectLst/>
                <a:latin typeface="Söhne"/>
              </a:rPr>
              <a:t>sayısal</a:t>
            </a:r>
            <a:r>
              <a:rPr lang="en-US" b="0" i="0" dirty="0">
                <a:effectLst/>
                <a:latin typeface="Söhne"/>
              </a:rPr>
              <a:t> </a:t>
            </a:r>
            <a:r>
              <a:rPr lang="en-US" b="0" i="0" dirty="0" err="1">
                <a:effectLst/>
                <a:latin typeface="Söhne"/>
              </a:rPr>
              <a:t>temsillere</a:t>
            </a:r>
            <a:r>
              <a:rPr lang="en-US" b="0" i="0" dirty="0">
                <a:effectLst/>
                <a:latin typeface="Söhne"/>
              </a:rPr>
              <a:t> </a:t>
            </a:r>
            <a:r>
              <a:rPr lang="en-US" b="0" i="0" dirty="0" err="1">
                <a:effectLst/>
                <a:latin typeface="Söhne"/>
              </a:rPr>
              <a:t>dönüştürülür</a:t>
            </a:r>
            <a:r>
              <a:rPr lang="en-US" b="0" i="0" dirty="0">
                <a:effectLst/>
                <a:latin typeface="Söhne"/>
              </a:rPr>
              <a:t> (</a:t>
            </a:r>
            <a:r>
              <a:rPr lang="en-US" b="0" i="0" dirty="0" err="1">
                <a:effectLst/>
                <a:latin typeface="Söhne"/>
              </a:rPr>
              <a:t>örneğin</a:t>
            </a:r>
            <a:r>
              <a:rPr lang="en-US" b="0" i="0" dirty="0">
                <a:effectLst/>
                <a:latin typeface="Söhne"/>
              </a:rPr>
              <a:t> </a:t>
            </a:r>
            <a:r>
              <a:rPr lang="en-US" b="0" i="0" dirty="0">
                <a:solidFill>
                  <a:srgbClr val="ECECF1"/>
                </a:solidFill>
                <a:effectLst/>
                <a:latin typeface="Söhne"/>
              </a:rPr>
              <a:t>word embeddings </a:t>
            </a:r>
            <a:r>
              <a:rPr lang="en-US" b="0" i="0" dirty="0" err="1">
                <a:effectLst/>
                <a:latin typeface="Söhne"/>
              </a:rPr>
              <a:t>işlemleriyle</a:t>
            </a:r>
            <a:r>
              <a:rPr lang="en-US" b="0" i="0" dirty="0">
                <a:effectLst/>
                <a:latin typeface="Söhne"/>
              </a:rPr>
              <a:t>).</a:t>
            </a:r>
          </a:p>
          <a:p>
            <a:pPr marL="742950" lvl="1" indent="-285750" algn="l">
              <a:buFont typeface="+mj-lt"/>
              <a:buAutoNum type="arabicPeriod"/>
            </a:pPr>
            <a:r>
              <a:rPr lang="en-US" b="1" i="0" dirty="0">
                <a:effectLst/>
                <a:latin typeface="Söhne"/>
              </a:rPr>
              <a:t>Hidden State Update</a:t>
            </a:r>
            <a:r>
              <a:rPr lang="en-US" b="0" i="0" dirty="0">
                <a:effectLst/>
                <a:latin typeface="Söhne"/>
              </a:rPr>
              <a:t>: RNN, </a:t>
            </a:r>
            <a:r>
              <a:rPr lang="en-US" b="0" i="0" dirty="0" err="1">
                <a:effectLst/>
                <a:latin typeface="Söhne"/>
              </a:rPr>
              <a:t>mevcut</a:t>
            </a:r>
            <a:r>
              <a:rPr lang="en-US" b="0" i="0" dirty="0">
                <a:effectLst/>
                <a:latin typeface="Söhne"/>
              </a:rPr>
              <a:t> </a:t>
            </a:r>
            <a:r>
              <a:rPr lang="en-US" b="0" i="0" dirty="0" err="1">
                <a:effectLst/>
                <a:latin typeface="Söhne"/>
              </a:rPr>
              <a:t>kelimenin</a:t>
            </a:r>
            <a:r>
              <a:rPr lang="en-US" b="0" i="0" dirty="0">
                <a:effectLst/>
                <a:latin typeface="Söhne"/>
              </a:rPr>
              <a:t> </a:t>
            </a:r>
            <a:r>
              <a:rPr lang="en-US" b="0" i="0" dirty="0" err="1">
                <a:effectLst/>
                <a:latin typeface="Söhne"/>
              </a:rPr>
              <a:t>sayısal</a:t>
            </a:r>
            <a:r>
              <a:rPr lang="en-US" b="0" i="0" dirty="0">
                <a:effectLst/>
                <a:latin typeface="Söhne"/>
              </a:rPr>
              <a:t> </a:t>
            </a:r>
            <a:r>
              <a:rPr lang="en-US" b="0" i="0" dirty="0" err="1">
                <a:effectLst/>
                <a:latin typeface="Söhne"/>
              </a:rPr>
              <a:t>temsilini</a:t>
            </a:r>
            <a:r>
              <a:rPr lang="en-US" b="0" i="0" dirty="0">
                <a:effectLst/>
                <a:latin typeface="Söhne"/>
              </a:rPr>
              <a:t> </a:t>
            </a:r>
            <a:r>
              <a:rPr lang="en-US" b="0" i="0" dirty="0" err="1">
                <a:effectLst/>
                <a:latin typeface="Söhne"/>
              </a:rPr>
              <a:t>alır</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önceki</a:t>
            </a:r>
            <a:r>
              <a:rPr lang="en-US" b="0" i="0" dirty="0">
                <a:effectLst/>
                <a:latin typeface="Söhne"/>
              </a:rPr>
              <a:t> </a:t>
            </a:r>
            <a:r>
              <a:rPr lang="en-US" b="0" i="0" dirty="0" err="1">
                <a:effectLst/>
                <a:latin typeface="Söhne"/>
              </a:rPr>
              <a:t>gizli</a:t>
            </a:r>
            <a:r>
              <a:rPr lang="en-US" b="0" i="0" dirty="0">
                <a:effectLst/>
                <a:latin typeface="Söhne"/>
              </a:rPr>
              <a:t> </a:t>
            </a:r>
            <a:r>
              <a:rPr lang="en-US" b="0" i="0" dirty="0" err="1">
                <a:effectLst/>
                <a:latin typeface="Söhne"/>
              </a:rPr>
              <a:t>durumuyla</a:t>
            </a:r>
            <a:r>
              <a:rPr lang="en-US" b="0" i="0" dirty="0">
                <a:effectLst/>
                <a:latin typeface="Söhne"/>
              </a:rPr>
              <a:t> </a:t>
            </a:r>
            <a:r>
              <a:rPr lang="en-US" b="0" i="0" dirty="0" err="1">
                <a:effectLst/>
                <a:latin typeface="Söhne"/>
              </a:rPr>
              <a:t>birleştirerek</a:t>
            </a:r>
            <a:r>
              <a:rPr lang="en-US" b="0" i="0" dirty="0">
                <a:effectLst/>
                <a:latin typeface="Söhne"/>
              </a:rPr>
              <a:t> yeni </a:t>
            </a:r>
            <a:r>
              <a:rPr lang="en-US" b="0" i="0" dirty="0" err="1">
                <a:effectLst/>
                <a:latin typeface="Söhne"/>
              </a:rPr>
              <a:t>bir</a:t>
            </a:r>
            <a:r>
              <a:rPr lang="en-US" b="0" i="0" dirty="0">
                <a:effectLst/>
                <a:latin typeface="Söhne"/>
              </a:rPr>
              <a:t> </a:t>
            </a:r>
            <a:r>
              <a:rPr lang="en-US" b="1" i="0" dirty="0">
                <a:effectLst/>
                <a:latin typeface="Söhne"/>
              </a:rPr>
              <a:t>Hidden State Update</a:t>
            </a:r>
            <a:r>
              <a:rPr lang="en-US" b="0" i="0" dirty="0">
                <a:effectLst/>
                <a:latin typeface="Söhne"/>
              </a:rPr>
              <a:t> </a:t>
            </a:r>
            <a:r>
              <a:rPr lang="en-US" b="0" i="0" dirty="0" err="1">
                <a:effectLst/>
                <a:latin typeface="Söhne"/>
              </a:rPr>
              <a:t>hesaplar</a:t>
            </a:r>
            <a:r>
              <a:rPr lang="en-US" b="0" i="0" dirty="0">
                <a:effectLst/>
                <a:latin typeface="Söhne"/>
              </a:rPr>
              <a:t>. Bu </a:t>
            </a:r>
            <a:r>
              <a:rPr lang="en-US" b="0" i="0" dirty="0" err="1">
                <a:effectLst/>
                <a:latin typeface="Söhne"/>
              </a:rPr>
              <a:t>adımda</a:t>
            </a:r>
            <a:r>
              <a:rPr lang="en-US" b="0" i="0" dirty="0">
                <a:effectLst/>
                <a:latin typeface="Söhne"/>
              </a:rPr>
              <a:t>, </a:t>
            </a:r>
            <a:r>
              <a:rPr lang="en-US" b="0" i="0" dirty="0" err="1">
                <a:effectLst/>
                <a:latin typeface="Söhne"/>
              </a:rPr>
              <a:t>giriş</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önceki</a:t>
            </a:r>
            <a:r>
              <a:rPr lang="en-US" b="0" i="0" dirty="0">
                <a:effectLst/>
                <a:latin typeface="Söhne"/>
              </a:rPr>
              <a:t> </a:t>
            </a:r>
            <a:r>
              <a:rPr lang="en-US" b="0" i="0" dirty="0" err="1">
                <a:effectLst/>
                <a:latin typeface="Söhne"/>
              </a:rPr>
              <a:t>gizli</a:t>
            </a:r>
            <a:r>
              <a:rPr lang="en-US" b="0" i="0" dirty="0">
                <a:effectLst/>
                <a:latin typeface="Söhne"/>
              </a:rPr>
              <a:t> </a:t>
            </a:r>
            <a:r>
              <a:rPr lang="en-US" b="0" i="0" dirty="0" err="1">
                <a:effectLst/>
                <a:latin typeface="Söhne"/>
              </a:rPr>
              <a:t>durumun</a:t>
            </a:r>
            <a:r>
              <a:rPr lang="en-US" b="0" i="0" dirty="0">
                <a:effectLst/>
                <a:latin typeface="Söhne"/>
              </a:rPr>
              <a:t> </a:t>
            </a:r>
            <a:r>
              <a:rPr lang="en-US" b="0" i="0" dirty="0" err="1">
                <a:effectLst/>
                <a:latin typeface="Söhne"/>
              </a:rPr>
              <a:t>birleşimi</a:t>
            </a:r>
            <a:r>
              <a:rPr lang="en-US" b="0" i="0" dirty="0">
                <a:effectLst/>
                <a:latin typeface="Söhne"/>
              </a:rPr>
              <a:t> </a:t>
            </a:r>
            <a:r>
              <a:rPr lang="en-US" b="0" i="0" dirty="0" err="1">
                <a:effectLst/>
                <a:latin typeface="Söhne"/>
              </a:rPr>
              <a:t>üzerine</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aktivasyon</a:t>
            </a:r>
            <a:r>
              <a:rPr lang="en-US" b="0" i="0" dirty="0">
                <a:effectLst/>
                <a:latin typeface="Söhne"/>
              </a:rPr>
              <a:t> </a:t>
            </a:r>
            <a:r>
              <a:rPr lang="en-US" b="0" i="0" dirty="0" err="1">
                <a:effectLst/>
                <a:latin typeface="Söhne"/>
              </a:rPr>
              <a:t>fonksiyonu</a:t>
            </a:r>
            <a:r>
              <a:rPr lang="en-US" b="0" i="0" dirty="0">
                <a:effectLst/>
                <a:latin typeface="Söhne"/>
              </a:rPr>
              <a:t> </a:t>
            </a:r>
            <a:r>
              <a:rPr lang="en-US" b="0" i="0" dirty="0" err="1">
                <a:effectLst/>
                <a:latin typeface="Söhne"/>
              </a:rPr>
              <a:t>uygulanır</a:t>
            </a:r>
            <a:r>
              <a:rPr lang="en-US" b="0" i="0" dirty="0">
                <a:effectLst/>
                <a:latin typeface="Söhne"/>
              </a:rPr>
              <a:t> (tanh </a:t>
            </a:r>
            <a:r>
              <a:rPr lang="en-US" b="0" i="0" dirty="0" err="1">
                <a:effectLst/>
                <a:latin typeface="Söhne"/>
              </a:rPr>
              <a:t>veya</a:t>
            </a:r>
            <a:r>
              <a:rPr lang="en-US" b="0" i="0" dirty="0">
                <a:effectLst/>
                <a:latin typeface="Söhne"/>
              </a:rPr>
              <a:t> </a:t>
            </a:r>
            <a:r>
              <a:rPr lang="en-US" b="0" i="0" dirty="0" err="1">
                <a:effectLst/>
                <a:latin typeface="Söhne"/>
              </a:rPr>
              <a:t>ReLU</a:t>
            </a:r>
            <a:r>
              <a:rPr lang="en-US" b="0" i="0" dirty="0">
                <a:effectLst/>
                <a:latin typeface="Söhne"/>
              </a:rPr>
              <a:t> </a:t>
            </a:r>
            <a:r>
              <a:rPr lang="en-US" b="0" i="0" dirty="0" err="1">
                <a:effectLst/>
                <a:latin typeface="Söhne"/>
              </a:rPr>
              <a:t>gibi</a:t>
            </a:r>
            <a:r>
              <a:rPr lang="en-US" b="0" i="0" dirty="0">
                <a:effectLst/>
                <a:latin typeface="Söhne"/>
              </a:rPr>
              <a:t>).</a:t>
            </a:r>
          </a:p>
          <a:p>
            <a:pPr algn="l">
              <a:buFont typeface="+mj-lt"/>
              <a:buAutoNum type="arabicPeriod"/>
            </a:pPr>
            <a:r>
              <a:rPr lang="en-US" b="1" i="0" dirty="0" err="1">
                <a:effectLst/>
                <a:latin typeface="Söhne"/>
              </a:rPr>
              <a:t>Tahmin</a:t>
            </a:r>
            <a:r>
              <a:rPr lang="en-US" b="1" i="0" dirty="0">
                <a:effectLst/>
                <a:latin typeface="Söhne"/>
              </a:rPr>
              <a:t>/</a:t>
            </a:r>
            <a:r>
              <a:rPr lang="en-US" b="1" i="0" dirty="0" err="1">
                <a:effectLst/>
                <a:latin typeface="Söhne"/>
              </a:rPr>
              <a:t>Çıkış</a:t>
            </a:r>
            <a:r>
              <a:rPr lang="en-US" b="0" i="0" dirty="0">
                <a:effectLst/>
                <a:latin typeface="Söhne"/>
              </a:rPr>
              <a:t>: </a:t>
            </a:r>
            <a:r>
              <a:rPr lang="en-US" b="0" i="0" dirty="0" err="1">
                <a:effectLst/>
                <a:latin typeface="Söhne"/>
              </a:rPr>
              <a:t>Oluşturulan</a:t>
            </a:r>
            <a:r>
              <a:rPr lang="en-US" b="0" i="0" dirty="0">
                <a:effectLst/>
                <a:latin typeface="Söhne"/>
              </a:rPr>
              <a:t> hidden state, </a:t>
            </a:r>
            <a:r>
              <a:rPr lang="en-US" b="0" i="0" dirty="0" err="1">
                <a:effectLst/>
                <a:latin typeface="Söhne"/>
              </a:rPr>
              <a:t>görevin</a:t>
            </a:r>
            <a:r>
              <a:rPr lang="en-US" b="0" i="0" dirty="0">
                <a:effectLst/>
                <a:latin typeface="Söhne"/>
              </a:rPr>
              <a:t> </a:t>
            </a:r>
            <a:r>
              <a:rPr lang="en-US" b="0" i="0" dirty="0" err="1">
                <a:effectLst/>
                <a:latin typeface="Söhne"/>
              </a:rPr>
              <a:t>gerektirdiği</a:t>
            </a:r>
            <a:r>
              <a:rPr lang="en-US" b="0" i="0" dirty="0">
                <a:effectLst/>
                <a:latin typeface="Söhne"/>
              </a:rPr>
              <a:t> </a:t>
            </a:r>
            <a:r>
              <a:rPr lang="en-US" b="0" i="0" dirty="0" err="1">
                <a:effectLst/>
                <a:latin typeface="Söhne"/>
              </a:rPr>
              <a:t>şekilde</a:t>
            </a:r>
            <a:r>
              <a:rPr lang="en-US" b="0" i="0" dirty="0">
                <a:effectLst/>
                <a:latin typeface="Söhne"/>
              </a:rPr>
              <a:t> </a:t>
            </a:r>
            <a:r>
              <a:rPr lang="en-US" b="0" i="0" dirty="0" err="1">
                <a:effectLst/>
                <a:latin typeface="Söhne"/>
              </a:rPr>
              <a:t>tahminler</a:t>
            </a:r>
            <a:r>
              <a:rPr lang="en-US" b="0" i="0" dirty="0">
                <a:effectLst/>
                <a:latin typeface="Söhne"/>
              </a:rPr>
              <a:t> </a:t>
            </a:r>
            <a:r>
              <a:rPr lang="en-US" b="0" i="0" dirty="0" err="1">
                <a:effectLst/>
                <a:latin typeface="Söhne"/>
              </a:rPr>
              <a:t>yapmak</a:t>
            </a:r>
            <a:r>
              <a:rPr lang="en-US" b="0" i="0" dirty="0">
                <a:effectLst/>
                <a:latin typeface="Söhne"/>
              </a:rPr>
              <a:t> </a:t>
            </a:r>
            <a:r>
              <a:rPr lang="en-US" b="0" i="0" dirty="0" err="1">
                <a:effectLst/>
                <a:latin typeface="Söhne"/>
              </a:rPr>
              <a:t>veya</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çıktı</a:t>
            </a:r>
            <a:r>
              <a:rPr lang="en-US" b="0" i="0" dirty="0">
                <a:effectLst/>
                <a:latin typeface="Söhne"/>
              </a:rPr>
              <a:t> </a:t>
            </a:r>
            <a:r>
              <a:rPr lang="en-US" b="0" i="0" dirty="0" err="1">
                <a:effectLst/>
                <a:latin typeface="Söhne"/>
              </a:rPr>
              <a:t>üretmek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kullanılır</a:t>
            </a:r>
            <a:r>
              <a:rPr lang="en-US" b="0" i="0" dirty="0">
                <a:effectLst/>
                <a:latin typeface="Söhne"/>
              </a:rPr>
              <a:t> (</a:t>
            </a:r>
            <a:r>
              <a:rPr lang="en-US" b="0" i="0" dirty="0" err="1">
                <a:effectLst/>
                <a:latin typeface="Söhne"/>
              </a:rPr>
              <a:t>örneğin</a:t>
            </a:r>
            <a:r>
              <a:rPr lang="en-US" b="0" i="0" dirty="0">
                <a:effectLst/>
                <a:latin typeface="Söhne"/>
              </a:rPr>
              <a:t> </a:t>
            </a:r>
            <a:r>
              <a:rPr lang="en-US" b="0" i="0" dirty="0" err="1">
                <a:effectLst/>
                <a:latin typeface="Söhne"/>
              </a:rPr>
              <a:t>dil</a:t>
            </a:r>
            <a:r>
              <a:rPr lang="en-US" b="0" i="0" dirty="0">
                <a:effectLst/>
                <a:latin typeface="Söhne"/>
              </a:rPr>
              <a:t> </a:t>
            </a:r>
            <a:r>
              <a:rPr lang="en-US" b="0" i="0" dirty="0" err="1">
                <a:effectLst/>
                <a:latin typeface="Söhne"/>
              </a:rPr>
              <a:t>modelleme</a:t>
            </a:r>
            <a:r>
              <a:rPr lang="en-US" b="0" i="0" dirty="0">
                <a:effectLst/>
                <a:latin typeface="Söhne"/>
              </a:rPr>
              <a:t>, </a:t>
            </a:r>
            <a:r>
              <a:rPr lang="en-US" b="0" i="0" dirty="0" err="1">
                <a:effectLst/>
                <a:latin typeface="Söhne"/>
              </a:rPr>
              <a:t>duygu</a:t>
            </a:r>
            <a:r>
              <a:rPr lang="en-US" b="0" i="0" dirty="0">
                <a:effectLst/>
                <a:latin typeface="Söhne"/>
              </a:rPr>
              <a:t> </a:t>
            </a:r>
            <a:r>
              <a:rPr lang="en-US" b="0" i="0" dirty="0" err="1">
                <a:effectLst/>
                <a:latin typeface="Söhne"/>
              </a:rPr>
              <a:t>analizi</a:t>
            </a:r>
            <a:r>
              <a:rPr lang="en-US" b="0" i="0" dirty="0">
                <a:effectLst/>
                <a:latin typeface="Söhne"/>
              </a:rPr>
              <a:t>).</a:t>
            </a:r>
          </a:p>
          <a:p>
            <a:pPr algn="l">
              <a:buFont typeface="+mj-lt"/>
              <a:buAutoNum type="arabicPeriod"/>
            </a:pPr>
            <a:r>
              <a:rPr lang="en-US" b="1" i="0" dirty="0" err="1">
                <a:effectLst/>
                <a:latin typeface="Söhne"/>
              </a:rPr>
              <a:t>Hata</a:t>
            </a:r>
            <a:r>
              <a:rPr lang="en-US" b="1" i="0" dirty="0">
                <a:effectLst/>
                <a:latin typeface="Söhne"/>
              </a:rPr>
              <a:t> </a:t>
            </a:r>
            <a:r>
              <a:rPr lang="en-US" b="1" i="0" dirty="0" err="1">
                <a:effectLst/>
                <a:latin typeface="Söhne"/>
              </a:rPr>
              <a:t>Hesaplama</a:t>
            </a:r>
            <a:r>
              <a:rPr lang="en-US" b="0" i="0" dirty="0">
                <a:effectLst/>
                <a:latin typeface="Söhne"/>
              </a:rPr>
              <a:t>: </a:t>
            </a:r>
            <a:r>
              <a:rPr lang="en-US" b="0" i="0" dirty="0" err="1">
                <a:effectLst/>
                <a:latin typeface="Söhne"/>
              </a:rPr>
              <a:t>Çıktı</a:t>
            </a:r>
            <a:r>
              <a:rPr lang="en-US" b="0" i="0" dirty="0">
                <a:effectLst/>
                <a:latin typeface="Söhne"/>
              </a:rPr>
              <a:t>, </a:t>
            </a:r>
            <a:r>
              <a:rPr lang="en-US" b="0" i="0" dirty="0" err="1">
                <a:effectLst/>
                <a:latin typeface="Söhne"/>
              </a:rPr>
              <a:t>gerçek</a:t>
            </a:r>
            <a:r>
              <a:rPr lang="en-US" b="0" i="0" dirty="0">
                <a:effectLst/>
                <a:latin typeface="Söhne"/>
              </a:rPr>
              <a:t> </a:t>
            </a:r>
            <a:r>
              <a:rPr lang="en-US" b="0" i="0" dirty="0" err="1">
                <a:effectLst/>
                <a:latin typeface="Söhne"/>
              </a:rPr>
              <a:t>hedefle</a:t>
            </a:r>
            <a:r>
              <a:rPr lang="en-US" b="0" i="0" dirty="0">
                <a:effectLst/>
                <a:latin typeface="Söhne"/>
              </a:rPr>
              <a:t> (</a:t>
            </a:r>
            <a:r>
              <a:rPr lang="en-US" b="0" i="0" dirty="0" err="1">
                <a:effectLst/>
                <a:latin typeface="Söhne"/>
              </a:rPr>
              <a:t>örneğin</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sonraki</a:t>
            </a:r>
            <a:r>
              <a:rPr lang="en-US" b="0" i="0" dirty="0">
                <a:effectLst/>
                <a:latin typeface="Söhne"/>
              </a:rPr>
              <a:t> </a:t>
            </a:r>
            <a:r>
              <a:rPr lang="en-US" b="0" i="0" dirty="0" err="1">
                <a:effectLst/>
                <a:latin typeface="Söhne"/>
              </a:rPr>
              <a:t>kelimeyi</a:t>
            </a:r>
            <a:r>
              <a:rPr lang="en-US" b="0" i="0" dirty="0">
                <a:effectLst/>
                <a:latin typeface="Söhne"/>
              </a:rPr>
              <a:t> </a:t>
            </a:r>
            <a:r>
              <a:rPr lang="en-US" b="0" i="0" dirty="0" err="1">
                <a:effectLst/>
                <a:latin typeface="Söhne"/>
              </a:rPr>
              <a:t>tahmin</a:t>
            </a:r>
            <a:r>
              <a:rPr lang="en-US" b="0" i="0" dirty="0">
                <a:effectLst/>
                <a:latin typeface="Söhne"/>
              </a:rPr>
              <a:t> </a:t>
            </a:r>
            <a:r>
              <a:rPr lang="en-US" b="0" i="0" dirty="0" err="1">
                <a:effectLst/>
                <a:latin typeface="Söhne"/>
              </a:rPr>
              <a:t>etme</a:t>
            </a:r>
            <a:r>
              <a:rPr lang="en-US" b="0" i="0" dirty="0">
                <a:effectLst/>
                <a:latin typeface="Söhne"/>
              </a:rPr>
              <a:t> </a:t>
            </a:r>
            <a:r>
              <a:rPr lang="en-US" b="0" i="0" dirty="0" err="1">
                <a:effectLst/>
                <a:latin typeface="Söhne"/>
              </a:rPr>
              <a:t>gibi</a:t>
            </a:r>
            <a:r>
              <a:rPr lang="en-US" b="0" i="0" dirty="0">
                <a:effectLst/>
                <a:latin typeface="Söhne"/>
              </a:rPr>
              <a:t>) </a:t>
            </a:r>
            <a:r>
              <a:rPr lang="en-US" b="0" i="0" dirty="0" err="1">
                <a:effectLst/>
                <a:latin typeface="Söhne"/>
              </a:rPr>
              <a:t>karşılaştırılarak</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hata</a:t>
            </a:r>
            <a:r>
              <a:rPr lang="en-US" b="0" i="0" dirty="0">
                <a:effectLst/>
                <a:latin typeface="Söhne"/>
              </a:rPr>
              <a:t> </a:t>
            </a:r>
            <a:r>
              <a:rPr lang="en-US" b="0" i="0" dirty="0" err="1">
                <a:effectLst/>
                <a:latin typeface="Söhne"/>
              </a:rPr>
              <a:t>hesaplanır</a:t>
            </a:r>
            <a:r>
              <a:rPr lang="en-US" b="0" i="0" dirty="0">
                <a:effectLst/>
                <a:latin typeface="Söhne"/>
              </a:rPr>
              <a:t> (</a:t>
            </a:r>
            <a:r>
              <a:rPr lang="en-US" b="0" i="0" dirty="0" err="1">
                <a:effectLst/>
                <a:latin typeface="Söhne"/>
              </a:rPr>
              <a:t>genellikle</a:t>
            </a:r>
            <a:r>
              <a:rPr lang="en-US" b="0" i="0" dirty="0">
                <a:effectLst/>
                <a:latin typeface="Söhne"/>
              </a:rPr>
              <a:t> </a:t>
            </a:r>
            <a:r>
              <a:rPr lang="en-US" b="0" i="0" dirty="0" err="1">
                <a:effectLst/>
                <a:latin typeface="Söhne"/>
              </a:rPr>
              <a:t>çapraz-entropi</a:t>
            </a:r>
            <a:r>
              <a:rPr lang="en-US" b="0" i="0" dirty="0">
                <a:effectLst/>
                <a:latin typeface="Söhne"/>
              </a:rPr>
              <a:t> </a:t>
            </a:r>
            <a:r>
              <a:rPr lang="en-US" b="0" i="0" dirty="0" err="1">
                <a:effectLst/>
                <a:latin typeface="Söhne"/>
              </a:rPr>
              <a:t>gibi</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kayıp</a:t>
            </a:r>
            <a:r>
              <a:rPr lang="en-US" b="0" i="0" dirty="0">
                <a:effectLst/>
                <a:latin typeface="Söhne"/>
              </a:rPr>
              <a:t> </a:t>
            </a:r>
            <a:r>
              <a:rPr lang="en-US" b="0" i="0" dirty="0" err="1">
                <a:effectLst/>
                <a:latin typeface="Söhne"/>
              </a:rPr>
              <a:t>fonksiyonu</a:t>
            </a:r>
            <a:r>
              <a:rPr lang="en-US" b="0" i="0" dirty="0">
                <a:effectLst/>
                <a:latin typeface="Söhne"/>
              </a:rPr>
              <a:t> </a:t>
            </a:r>
            <a:r>
              <a:rPr lang="en-US" b="0" i="0" dirty="0" err="1">
                <a:effectLst/>
                <a:latin typeface="Söhne"/>
              </a:rPr>
              <a:t>kullanılır</a:t>
            </a:r>
            <a:r>
              <a:rPr lang="en-US" b="0" i="0" dirty="0">
                <a:effectLst/>
                <a:latin typeface="Söhne"/>
              </a:rPr>
              <a:t>).</a:t>
            </a:r>
          </a:p>
          <a:p>
            <a:pPr algn="l">
              <a:buFont typeface="+mj-lt"/>
              <a:buAutoNum type="arabicPeriod"/>
            </a:pPr>
            <a:r>
              <a:rPr lang="en-US" b="1" i="0" dirty="0" err="1">
                <a:effectLst/>
                <a:latin typeface="Söhne"/>
              </a:rPr>
              <a:t>Geriye</a:t>
            </a:r>
            <a:r>
              <a:rPr lang="en-US" b="1" i="0" dirty="0">
                <a:effectLst/>
                <a:latin typeface="Söhne"/>
              </a:rPr>
              <a:t> </a:t>
            </a:r>
            <a:r>
              <a:rPr lang="en-US" b="1" i="0" dirty="0" err="1">
                <a:effectLst/>
                <a:latin typeface="Söhne"/>
              </a:rPr>
              <a:t>Doğru</a:t>
            </a:r>
            <a:r>
              <a:rPr lang="en-US" b="1" i="0" dirty="0">
                <a:effectLst/>
                <a:latin typeface="Söhne"/>
              </a:rPr>
              <a:t> </a:t>
            </a:r>
            <a:r>
              <a:rPr lang="en-US" b="1" i="0" dirty="0" err="1">
                <a:effectLst/>
                <a:latin typeface="Söhne"/>
              </a:rPr>
              <a:t>Yayılım</a:t>
            </a:r>
            <a:r>
              <a:rPr lang="en-US" b="1" i="0" dirty="0">
                <a:effectLst/>
                <a:latin typeface="Söhne"/>
              </a:rPr>
              <a:t> (BPTT) – backpropagation through time</a:t>
            </a:r>
            <a:r>
              <a:rPr lang="en-US" b="0" i="0" dirty="0">
                <a:effectLst/>
                <a:latin typeface="Söhne"/>
              </a:rPr>
              <a:t>: </a:t>
            </a:r>
            <a:r>
              <a:rPr lang="en-US" b="0" i="0" dirty="0" err="1">
                <a:effectLst/>
                <a:latin typeface="Söhne"/>
              </a:rPr>
              <a:t>Hata</a:t>
            </a:r>
            <a:r>
              <a:rPr lang="en-US" b="0" i="0" dirty="0">
                <a:effectLst/>
                <a:latin typeface="Söhne"/>
              </a:rPr>
              <a:t>, </a:t>
            </a:r>
            <a:r>
              <a:rPr lang="en-US" b="0" i="0" dirty="0" err="1">
                <a:effectLst/>
                <a:latin typeface="Söhne"/>
              </a:rPr>
              <a:t>ağda</a:t>
            </a:r>
            <a:r>
              <a:rPr lang="en-US" b="0" i="0" dirty="0">
                <a:effectLst/>
                <a:latin typeface="Söhne"/>
              </a:rPr>
              <a:t> </a:t>
            </a:r>
            <a:r>
              <a:rPr lang="en-US" b="0" i="0" dirty="0" err="1">
                <a:effectLst/>
                <a:latin typeface="Söhne"/>
              </a:rPr>
              <a:t>geriye</a:t>
            </a:r>
            <a:r>
              <a:rPr lang="en-US" b="0" i="0" dirty="0">
                <a:effectLst/>
                <a:latin typeface="Söhne"/>
              </a:rPr>
              <a:t> </a:t>
            </a:r>
            <a:r>
              <a:rPr lang="en-US" b="0" i="0" dirty="0" err="1">
                <a:effectLst/>
                <a:latin typeface="Söhne"/>
              </a:rPr>
              <a:t>doğru</a:t>
            </a:r>
            <a:r>
              <a:rPr lang="en-US" b="0" i="0" dirty="0">
                <a:effectLst/>
                <a:latin typeface="Söhne"/>
              </a:rPr>
              <a:t> </a:t>
            </a:r>
            <a:r>
              <a:rPr lang="en-US" b="0" i="0" dirty="0" err="1">
                <a:effectLst/>
                <a:latin typeface="Söhne"/>
              </a:rPr>
              <a:t>yayılarak</a:t>
            </a:r>
            <a:r>
              <a:rPr lang="en-US" b="0" i="0" dirty="0">
                <a:effectLst/>
                <a:latin typeface="Söhne"/>
              </a:rPr>
              <a:t> </a:t>
            </a:r>
            <a:r>
              <a:rPr lang="en-US" b="0" i="0" dirty="0" err="1">
                <a:effectLst/>
                <a:latin typeface="Söhne"/>
              </a:rPr>
              <a:t>ağırlıkların</a:t>
            </a:r>
            <a:r>
              <a:rPr lang="en-US" b="0" i="0" dirty="0">
                <a:effectLst/>
                <a:latin typeface="Söhne"/>
              </a:rPr>
              <a:t> </a:t>
            </a:r>
            <a:r>
              <a:rPr lang="en-US" b="0" i="0" dirty="0" err="1">
                <a:effectLst/>
                <a:latin typeface="Söhne"/>
              </a:rPr>
              <a:t>güncellenmesi</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kullanılır</a:t>
            </a:r>
            <a:r>
              <a:rPr lang="en-US" b="0" i="0" dirty="0">
                <a:effectLst/>
                <a:latin typeface="Söhne"/>
              </a:rPr>
              <a:t>. Bu </a:t>
            </a:r>
            <a:r>
              <a:rPr lang="en-US" b="0" i="0" dirty="0" err="1">
                <a:effectLst/>
                <a:latin typeface="Söhne"/>
              </a:rPr>
              <a:t>adım</a:t>
            </a:r>
            <a:r>
              <a:rPr lang="en-US" b="0" i="0" dirty="0">
                <a:effectLst/>
                <a:latin typeface="Söhne"/>
              </a:rPr>
              <a:t>, her zaman </a:t>
            </a:r>
            <a:r>
              <a:rPr lang="en-US" b="0" i="0" dirty="0" err="1">
                <a:effectLst/>
                <a:latin typeface="Söhne"/>
              </a:rPr>
              <a:t>adımında</a:t>
            </a:r>
            <a:r>
              <a:rPr lang="en-US" b="0" i="0" dirty="0">
                <a:effectLst/>
                <a:latin typeface="Söhne"/>
              </a:rPr>
              <a:t> </a:t>
            </a:r>
            <a:r>
              <a:rPr lang="en-US" b="0" i="0" dirty="0" err="1">
                <a:effectLst/>
                <a:latin typeface="Söhne"/>
              </a:rPr>
              <a:t>ağın</a:t>
            </a:r>
            <a:r>
              <a:rPr lang="en-US" b="0" i="0" dirty="0">
                <a:effectLst/>
                <a:latin typeface="Söhne"/>
              </a:rPr>
              <a:t> </a:t>
            </a:r>
            <a:r>
              <a:rPr lang="en-US" b="0" i="0" dirty="0" err="1">
                <a:effectLst/>
                <a:latin typeface="Söhne"/>
              </a:rPr>
              <a:t>parametrelerinin</a:t>
            </a:r>
            <a:r>
              <a:rPr lang="en-US" b="0" i="0" dirty="0">
                <a:effectLst/>
                <a:latin typeface="Söhne"/>
              </a:rPr>
              <a:t> </a:t>
            </a:r>
            <a:r>
              <a:rPr lang="en-US" b="0" i="0" dirty="0" err="1">
                <a:effectLst/>
                <a:latin typeface="Söhne"/>
              </a:rPr>
              <a:t>gradyanlarının</a:t>
            </a:r>
            <a:r>
              <a:rPr lang="en-US" b="0" i="0" dirty="0">
                <a:effectLst/>
                <a:latin typeface="Söhne"/>
              </a:rPr>
              <a:t> </a:t>
            </a:r>
            <a:r>
              <a:rPr lang="en-US" b="0" i="0" dirty="0" err="1">
                <a:effectLst/>
                <a:latin typeface="Söhne"/>
              </a:rPr>
              <a:t>hesaplanmasını</a:t>
            </a:r>
            <a:r>
              <a:rPr lang="en-US" b="0" i="0" dirty="0">
                <a:effectLst/>
                <a:latin typeface="Söhne"/>
              </a:rPr>
              <a:t> </a:t>
            </a:r>
            <a:r>
              <a:rPr lang="en-US" b="0" i="0" dirty="0" err="1">
                <a:effectLst/>
                <a:latin typeface="Söhne"/>
              </a:rPr>
              <a:t>içerir</a:t>
            </a:r>
            <a:r>
              <a:rPr lang="en-US" b="0" i="0" dirty="0">
                <a:effectLst/>
                <a:latin typeface="Söhne"/>
              </a:rPr>
              <a:t>.</a:t>
            </a:r>
          </a:p>
          <a:p>
            <a:pPr algn="l">
              <a:buFont typeface="+mj-lt"/>
              <a:buAutoNum type="arabicPeriod"/>
            </a:pPr>
            <a:r>
              <a:rPr lang="en-US" b="1" i="0" dirty="0" err="1">
                <a:effectLst/>
                <a:latin typeface="Söhne"/>
              </a:rPr>
              <a:t>Ağırlık</a:t>
            </a:r>
            <a:r>
              <a:rPr lang="en-US" b="1" i="0" dirty="0">
                <a:effectLst/>
                <a:latin typeface="Söhne"/>
              </a:rPr>
              <a:t> </a:t>
            </a:r>
            <a:r>
              <a:rPr lang="en-US" b="1" i="0" dirty="0" err="1">
                <a:effectLst/>
                <a:latin typeface="Söhne"/>
              </a:rPr>
              <a:t>Güncelleme</a:t>
            </a:r>
            <a:r>
              <a:rPr lang="en-US" b="0" i="0" dirty="0">
                <a:effectLst/>
                <a:latin typeface="Söhne"/>
              </a:rPr>
              <a:t>: </a:t>
            </a:r>
            <a:r>
              <a:rPr lang="en-US" b="0" i="0" dirty="0" err="1">
                <a:effectLst/>
                <a:latin typeface="Söhne"/>
              </a:rPr>
              <a:t>Gradyanlar</a:t>
            </a:r>
            <a:r>
              <a:rPr lang="en-US" b="0" i="0" dirty="0">
                <a:effectLst/>
                <a:latin typeface="Söhne"/>
              </a:rPr>
              <a:t>, SGD </a:t>
            </a:r>
            <a:r>
              <a:rPr lang="en-US" b="0" i="0" dirty="0" err="1">
                <a:effectLst/>
                <a:latin typeface="Söhne"/>
              </a:rPr>
              <a:t>veya</a:t>
            </a:r>
            <a:r>
              <a:rPr lang="en-US" b="0" i="0" dirty="0">
                <a:effectLst/>
                <a:latin typeface="Söhne"/>
              </a:rPr>
              <a:t> </a:t>
            </a:r>
            <a:r>
              <a:rPr lang="en-US" b="0" i="0" dirty="0" err="1">
                <a:effectLst/>
                <a:latin typeface="Söhne"/>
              </a:rPr>
              <a:t>diğer</a:t>
            </a:r>
            <a:r>
              <a:rPr lang="en-US" b="0" i="0" dirty="0">
                <a:effectLst/>
                <a:latin typeface="Söhne"/>
              </a:rPr>
              <a:t> </a:t>
            </a:r>
            <a:r>
              <a:rPr lang="en-US" b="0" i="0" dirty="0" err="1">
                <a:effectLst/>
                <a:latin typeface="Söhne"/>
              </a:rPr>
              <a:t>optimizasyon</a:t>
            </a:r>
            <a:r>
              <a:rPr lang="en-US" b="0" i="0" dirty="0">
                <a:effectLst/>
                <a:latin typeface="Söhne"/>
              </a:rPr>
              <a:t> </a:t>
            </a:r>
            <a:r>
              <a:rPr lang="en-US" b="0" i="0" dirty="0" err="1">
                <a:effectLst/>
                <a:latin typeface="Söhne"/>
              </a:rPr>
              <a:t>algoritmaları</a:t>
            </a:r>
            <a:r>
              <a:rPr lang="en-US" b="0" i="0" dirty="0">
                <a:effectLst/>
                <a:latin typeface="Söhne"/>
              </a:rPr>
              <a:t> </a:t>
            </a:r>
            <a:r>
              <a:rPr lang="en-US" b="0" i="0" dirty="0" err="1">
                <a:effectLst/>
                <a:latin typeface="Söhne"/>
              </a:rPr>
              <a:t>kullanılarak</a:t>
            </a:r>
            <a:r>
              <a:rPr lang="en-US" b="0" i="0" dirty="0">
                <a:effectLst/>
                <a:latin typeface="Söhne"/>
              </a:rPr>
              <a:t> </a:t>
            </a:r>
            <a:r>
              <a:rPr lang="en-US" b="0" i="0" dirty="0" err="1">
                <a:effectLst/>
                <a:latin typeface="Söhne"/>
              </a:rPr>
              <a:t>ağın</a:t>
            </a:r>
            <a:r>
              <a:rPr lang="en-US" b="0" i="0" dirty="0">
                <a:effectLst/>
                <a:latin typeface="Söhne"/>
              </a:rPr>
              <a:t> </a:t>
            </a:r>
            <a:r>
              <a:rPr lang="en-US" b="0" i="0" dirty="0" err="1">
                <a:effectLst/>
                <a:latin typeface="Söhne"/>
              </a:rPr>
              <a:t>ağırlıklarını</a:t>
            </a:r>
            <a:r>
              <a:rPr lang="en-US" b="0" i="0" dirty="0">
                <a:effectLst/>
                <a:latin typeface="Söhne"/>
              </a:rPr>
              <a:t> </a:t>
            </a:r>
            <a:r>
              <a:rPr lang="en-US" b="0" i="0" dirty="0" err="1">
                <a:effectLst/>
                <a:latin typeface="Söhne"/>
              </a:rPr>
              <a:t>güncellemek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kullanılır</a:t>
            </a:r>
            <a:r>
              <a:rPr lang="en-US" b="0" i="0" dirty="0">
                <a:effectLst/>
                <a:latin typeface="Söhne"/>
              </a:rPr>
              <a:t>. </a:t>
            </a:r>
            <a:r>
              <a:rPr lang="en-US" b="0" i="0" dirty="0" err="1">
                <a:effectLst/>
                <a:latin typeface="Söhne"/>
              </a:rPr>
              <a:t>Öğrenme</a:t>
            </a:r>
            <a:r>
              <a:rPr lang="en-US" b="0" i="0" dirty="0">
                <a:effectLst/>
                <a:latin typeface="Söhne"/>
              </a:rPr>
              <a:t> </a:t>
            </a:r>
            <a:r>
              <a:rPr lang="en-US" b="0" i="0" dirty="0" err="1">
                <a:effectLst/>
                <a:latin typeface="Söhne"/>
              </a:rPr>
              <a:t>oranı</a:t>
            </a:r>
            <a:r>
              <a:rPr lang="en-US" b="0" i="0" dirty="0">
                <a:effectLst/>
                <a:latin typeface="Söhne"/>
              </a:rPr>
              <a:t>, </a:t>
            </a:r>
            <a:r>
              <a:rPr lang="en-US" b="0" i="0" dirty="0" err="1">
                <a:effectLst/>
                <a:latin typeface="Söhne"/>
              </a:rPr>
              <a:t>ağırlık</a:t>
            </a:r>
            <a:r>
              <a:rPr lang="en-US" b="0" i="0" dirty="0">
                <a:effectLst/>
                <a:latin typeface="Söhne"/>
              </a:rPr>
              <a:t> </a:t>
            </a:r>
            <a:r>
              <a:rPr lang="en-US" b="0" i="0" dirty="0" err="1">
                <a:effectLst/>
                <a:latin typeface="Söhne"/>
              </a:rPr>
              <a:t>güncellemelerinin</a:t>
            </a:r>
            <a:r>
              <a:rPr lang="en-US" b="0" i="0" dirty="0">
                <a:effectLst/>
                <a:latin typeface="Söhne"/>
              </a:rPr>
              <a:t> </a:t>
            </a:r>
            <a:r>
              <a:rPr lang="en-US" b="0" i="0" dirty="0" err="1">
                <a:effectLst/>
                <a:latin typeface="Söhne"/>
              </a:rPr>
              <a:t>büyüklüğünü</a:t>
            </a:r>
            <a:r>
              <a:rPr lang="en-US" b="0" i="0" dirty="0">
                <a:effectLst/>
                <a:latin typeface="Söhne"/>
              </a:rPr>
              <a:t> </a:t>
            </a:r>
            <a:r>
              <a:rPr lang="en-US" b="0" i="0" dirty="0" err="1">
                <a:effectLst/>
                <a:latin typeface="Söhne"/>
              </a:rPr>
              <a:t>belirler</a:t>
            </a:r>
            <a:r>
              <a:rPr lang="en-US" b="0" i="0" dirty="0">
                <a:effectLst/>
                <a:latin typeface="Söhne"/>
              </a:rPr>
              <a:t>.</a:t>
            </a:r>
          </a:p>
          <a:p>
            <a:pPr algn="l">
              <a:buFont typeface="+mj-lt"/>
              <a:buAutoNum type="arabicPeriod"/>
            </a:pPr>
            <a:r>
              <a:rPr lang="en-US" b="1" i="0" dirty="0" err="1">
                <a:effectLst/>
                <a:latin typeface="Söhne"/>
              </a:rPr>
              <a:t>Devam</a:t>
            </a:r>
            <a:r>
              <a:rPr lang="en-US" b="1" i="0" dirty="0">
                <a:effectLst/>
                <a:latin typeface="Söhne"/>
              </a:rPr>
              <a:t> </a:t>
            </a:r>
            <a:r>
              <a:rPr lang="en-US" b="1" i="0" dirty="0" err="1">
                <a:effectLst/>
                <a:latin typeface="Söhne"/>
              </a:rPr>
              <a:t>Etme</a:t>
            </a:r>
            <a:r>
              <a:rPr lang="en-US" b="0" i="0" dirty="0">
                <a:effectLst/>
                <a:latin typeface="Söhne"/>
              </a:rPr>
              <a:t>: Bu </a:t>
            </a:r>
            <a:r>
              <a:rPr lang="en-US" b="0" i="0" dirty="0" err="1">
                <a:effectLst/>
                <a:latin typeface="Söhne"/>
              </a:rPr>
              <a:t>süreç</a:t>
            </a:r>
            <a:r>
              <a:rPr lang="en-US" b="0" i="0" dirty="0">
                <a:effectLst/>
                <a:latin typeface="Söhne"/>
              </a:rPr>
              <a:t>, </a:t>
            </a:r>
            <a:r>
              <a:rPr lang="en-US" b="0" i="0" dirty="0" err="1">
                <a:effectLst/>
                <a:latin typeface="Söhne"/>
              </a:rPr>
              <a:t>sıradaki</a:t>
            </a:r>
            <a:r>
              <a:rPr lang="en-US" b="0" i="0" dirty="0">
                <a:effectLst/>
                <a:latin typeface="Söhne"/>
              </a:rPr>
              <a:t> her </a:t>
            </a:r>
            <a:r>
              <a:rPr lang="en-US" b="0" i="0" dirty="0" err="1">
                <a:effectLst/>
                <a:latin typeface="Söhne"/>
              </a:rPr>
              <a:t>kelime</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tekrarlanır</a:t>
            </a:r>
            <a:r>
              <a:rPr lang="en-US" b="0" i="0" dirty="0">
                <a:effectLst/>
                <a:latin typeface="Söhne"/>
              </a:rPr>
              <a:t>: </a:t>
            </a:r>
            <a:r>
              <a:rPr lang="en-US" b="0" i="0" dirty="0" err="1">
                <a:effectLst/>
                <a:latin typeface="Söhne"/>
              </a:rPr>
              <a:t>gizli</a:t>
            </a:r>
            <a:r>
              <a:rPr lang="en-US" b="0" i="0" dirty="0">
                <a:effectLst/>
                <a:latin typeface="Söhne"/>
              </a:rPr>
              <a:t> durum </a:t>
            </a:r>
            <a:r>
              <a:rPr lang="en-US" b="0" i="0" dirty="0" err="1">
                <a:effectLst/>
                <a:latin typeface="Söhne"/>
              </a:rPr>
              <a:t>güncellenir</a:t>
            </a:r>
            <a:r>
              <a:rPr lang="en-US" b="0" i="0" dirty="0">
                <a:effectLst/>
                <a:latin typeface="Söhne"/>
              </a:rPr>
              <a:t>, </a:t>
            </a:r>
            <a:r>
              <a:rPr lang="en-US" b="0" i="0" dirty="0" err="1">
                <a:effectLst/>
                <a:latin typeface="Söhne"/>
              </a:rPr>
              <a:t>tahminler</a:t>
            </a:r>
            <a:r>
              <a:rPr lang="en-US" b="0" i="0" dirty="0">
                <a:effectLst/>
                <a:latin typeface="Söhne"/>
              </a:rPr>
              <a:t> </a:t>
            </a:r>
            <a:r>
              <a:rPr lang="en-US" b="0" i="0" dirty="0" err="1">
                <a:effectLst/>
                <a:latin typeface="Söhne"/>
              </a:rPr>
              <a:t>yapılır</a:t>
            </a:r>
            <a:r>
              <a:rPr lang="en-US" b="0" i="0" dirty="0">
                <a:effectLst/>
                <a:latin typeface="Söhne"/>
              </a:rPr>
              <a:t>, </a:t>
            </a:r>
            <a:r>
              <a:rPr lang="en-US" b="0" i="0" dirty="0" err="1">
                <a:effectLst/>
                <a:latin typeface="Söhne"/>
              </a:rPr>
              <a:t>hatalar</a:t>
            </a:r>
            <a:r>
              <a:rPr lang="en-US" b="0" i="0" dirty="0">
                <a:effectLst/>
                <a:latin typeface="Söhne"/>
              </a:rPr>
              <a:t> </a:t>
            </a:r>
            <a:r>
              <a:rPr lang="en-US" b="0" i="0" dirty="0" err="1">
                <a:effectLst/>
                <a:latin typeface="Söhne"/>
              </a:rPr>
              <a:t>hesaplanır</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ağırlıklar</a:t>
            </a:r>
            <a:r>
              <a:rPr lang="en-US" b="0" i="0" dirty="0">
                <a:effectLst/>
                <a:latin typeface="Söhne"/>
              </a:rPr>
              <a:t> </a:t>
            </a:r>
            <a:r>
              <a:rPr lang="en-US" b="0" i="0" dirty="0" err="1">
                <a:effectLst/>
                <a:latin typeface="Söhne"/>
              </a:rPr>
              <a:t>iteratif</a:t>
            </a:r>
            <a:r>
              <a:rPr lang="en-US" b="0" i="0" dirty="0">
                <a:effectLst/>
                <a:latin typeface="Söhne"/>
              </a:rPr>
              <a:t> </a:t>
            </a:r>
            <a:r>
              <a:rPr lang="en-US" b="0" i="0" dirty="0" err="1">
                <a:effectLst/>
                <a:latin typeface="Söhne"/>
              </a:rPr>
              <a:t>olarak</a:t>
            </a:r>
            <a:r>
              <a:rPr lang="en-US" b="0" i="0" dirty="0">
                <a:effectLst/>
                <a:latin typeface="Söhne"/>
              </a:rPr>
              <a:t> </a:t>
            </a:r>
            <a:r>
              <a:rPr lang="en-US" b="0" i="0" dirty="0" err="1">
                <a:effectLst/>
                <a:latin typeface="Söhne"/>
              </a:rPr>
              <a:t>ayarlanır</a:t>
            </a:r>
            <a:r>
              <a:rPr lang="en-US" b="0" i="0" dirty="0">
                <a:effectLst/>
                <a:latin typeface="Söhne"/>
              </a:rPr>
              <a:t>.</a:t>
            </a:r>
          </a:p>
          <a:p>
            <a:pPr algn="l">
              <a:buFont typeface="+mj-lt"/>
              <a:buAutoNum type="arabicPeriod"/>
            </a:pPr>
            <a:r>
              <a:rPr lang="en-US" b="1" i="0" dirty="0">
                <a:effectLst/>
                <a:latin typeface="Söhne"/>
              </a:rPr>
              <a:t>Dizi </a:t>
            </a:r>
            <a:r>
              <a:rPr lang="en-US" b="1" i="0" dirty="0" err="1">
                <a:effectLst/>
                <a:latin typeface="Söhne"/>
              </a:rPr>
              <a:t>Sonu</a:t>
            </a:r>
            <a:r>
              <a:rPr lang="en-US" b="1" i="0" dirty="0">
                <a:effectLst/>
                <a:latin typeface="Söhne"/>
              </a:rPr>
              <a:t> – end of sequence</a:t>
            </a:r>
            <a:r>
              <a:rPr lang="en-US" b="0" i="0" dirty="0">
                <a:effectLst/>
                <a:latin typeface="Söhne"/>
              </a:rPr>
              <a:t>: </a:t>
            </a:r>
            <a:r>
              <a:rPr lang="en-US" b="0" i="0" dirty="0" err="1">
                <a:effectLst/>
                <a:latin typeface="Söhne"/>
              </a:rPr>
              <a:t>Tüm</a:t>
            </a:r>
            <a:r>
              <a:rPr lang="en-US" b="0" i="0" dirty="0">
                <a:effectLst/>
                <a:latin typeface="Söhne"/>
              </a:rPr>
              <a:t> </a:t>
            </a:r>
            <a:r>
              <a:rPr lang="en-US" b="0" i="0" dirty="0" err="1">
                <a:effectLst/>
                <a:latin typeface="Söhne"/>
              </a:rPr>
              <a:t>veri</a:t>
            </a:r>
            <a:r>
              <a:rPr lang="en-US" b="0" i="0" dirty="0">
                <a:effectLst/>
                <a:latin typeface="Söhne"/>
              </a:rPr>
              <a:t> </a:t>
            </a:r>
            <a:r>
              <a:rPr lang="en-US" b="0" i="0" dirty="0" err="1">
                <a:effectLst/>
                <a:latin typeface="Söhne"/>
              </a:rPr>
              <a:t>seti</a:t>
            </a:r>
            <a:r>
              <a:rPr lang="en-US" b="0" i="0" dirty="0">
                <a:effectLst/>
                <a:latin typeface="Söhne"/>
              </a:rPr>
              <a:t> </a:t>
            </a:r>
            <a:r>
              <a:rPr lang="en-US" b="0" i="0" dirty="0" err="1">
                <a:effectLst/>
                <a:latin typeface="Söhne"/>
              </a:rPr>
              <a:t>işlendikten</a:t>
            </a:r>
            <a:r>
              <a:rPr lang="en-US" b="0" i="0" dirty="0">
                <a:effectLst/>
                <a:latin typeface="Söhne"/>
              </a:rPr>
              <a:t> </a:t>
            </a:r>
            <a:r>
              <a:rPr lang="en-US" b="0" i="0" dirty="0" err="1">
                <a:effectLst/>
                <a:latin typeface="Söhne"/>
              </a:rPr>
              <a:t>sonra</a:t>
            </a:r>
            <a:r>
              <a:rPr lang="en-US" b="0" i="0" dirty="0">
                <a:effectLst/>
                <a:latin typeface="Söhne"/>
              </a:rPr>
              <a:t>, </a:t>
            </a:r>
            <a:r>
              <a:rPr lang="en-US" b="0" i="0" dirty="0" err="1">
                <a:effectLst/>
                <a:latin typeface="Söhne"/>
              </a:rPr>
              <a:t>güncellenmiş</a:t>
            </a:r>
            <a:r>
              <a:rPr lang="en-US" b="0" i="0" dirty="0">
                <a:effectLst/>
                <a:latin typeface="Söhne"/>
              </a:rPr>
              <a:t> </a:t>
            </a:r>
            <a:r>
              <a:rPr lang="en-US" b="0" i="0" dirty="0" err="1">
                <a:effectLst/>
                <a:latin typeface="Söhne"/>
              </a:rPr>
              <a:t>ağırlıklar</a:t>
            </a:r>
            <a:r>
              <a:rPr lang="en-US" b="0" i="0" dirty="0">
                <a:effectLst/>
                <a:latin typeface="Söhne"/>
              </a:rPr>
              <a:t> yeni </a:t>
            </a:r>
            <a:r>
              <a:rPr lang="en-US" b="0" i="0" dirty="0" err="1">
                <a:effectLst/>
                <a:latin typeface="Söhne"/>
              </a:rPr>
              <a:t>veriler</a:t>
            </a:r>
            <a:r>
              <a:rPr lang="en-US" b="0" i="0" dirty="0">
                <a:effectLst/>
                <a:latin typeface="Söhne"/>
              </a:rPr>
              <a:t> </a:t>
            </a:r>
            <a:r>
              <a:rPr lang="en-US" b="0" i="0" dirty="0" err="1">
                <a:effectLst/>
                <a:latin typeface="Söhne"/>
              </a:rPr>
              <a:t>üzerinde</a:t>
            </a:r>
            <a:r>
              <a:rPr lang="en-US" b="0" i="0" dirty="0">
                <a:effectLst/>
                <a:latin typeface="Söhne"/>
              </a:rPr>
              <a:t> </a:t>
            </a:r>
            <a:r>
              <a:rPr lang="en-US" b="0" i="0" dirty="0" err="1">
                <a:effectLst/>
                <a:latin typeface="Söhne"/>
              </a:rPr>
              <a:t>tahmin</a:t>
            </a:r>
            <a:r>
              <a:rPr lang="en-US" b="0" i="0" dirty="0">
                <a:effectLst/>
                <a:latin typeface="Söhne"/>
              </a:rPr>
              <a:t> </a:t>
            </a:r>
            <a:r>
              <a:rPr lang="en-US" b="0" i="0" dirty="0" err="1">
                <a:effectLst/>
                <a:latin typeface="Söhne"/>
              </a:rPr>
              <a:t>yapmak</a:t>
            </a:r>
            <a:r>
              <a:rPr lang="en-US" b="0" i="0" dirty="0">
                <a:effectLst/>
                <a:latin typeface="Söhne"/>
              </a:rPr>
              <a:t> </a:t>
            </a:r>
            <a:r>
              <a:rPr lang="en-US" b="0" i="0" dirty="0" err="1">
                <a:effectLst/>
                <a:latin typeface="Söhne"/>
              </a:rPr>
              <a:t>veya</a:t>
            </a:r>
            <a:r>
              <a:rPr lang="en-US" b="0" i="0" dirty="0">
                <a:effectLst/>
                <a:latin typeface="Söhne"/>
              </a:rPr>
              <a:t> </a:t>
            </a:r>
            <a:r>
              <a:rPr lang="en-US" b="0" i="0" dirty="0" err="1">
                <a:effectLst/>
                <a:latin typeface="Söhne"/>
              </a:rPr>
              <a:t>değerlendirmek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kullanılır</a:t>
            </a:r>
            <a:r>
              <a:rPr lang="en-US" b="0" i="0" dirty="0">
                <a:effectLst/>
                <a:latin typeface="Söhne"/>
              </a:rPr>
              <a:t>.</a:t>
            </a:r>
          </a:p>
          <a:p>
            <a:pPr algn="l"/>
            <a:r>
              <a:rPr lang="en-US" b="0" i="0" dirty="0">
                <a:effectLst/>
                <a:latin typeface="Söhne"/>
              </a:rPr>
              <a:t>Bu </a:t>
            </a:r>
            <a:r>
              <a:rPr lang="en-US" b="0" i="0" dirty="0" err="1">
                <a:effectLst/>
                <a:latin typeface="Söhne"/>
              </a:rPr>
              <a:t>güncelleme</a:t>
            </a:r>
            <a:r>
              <a:rPr lang="en-US" b="0" i="0" dirty="0">
                <a:effectLst/>
                <a:latin typeface="Söhne"/>
              </a:rPr>
              <a:t> </a:t>
            </a:r>
            <a:r>
              <a:rPr lang="en-US" b="0" i="0" dirty="0" err="1">
                <a:effectLst/>
                <a:latin typeface="Söhne"/>
              </a:rPr>
              <a:t>süreci</a:t>
            </a:r>
            <a:r>
              <a:rPr lang="en-US" b="0" i="0" dirty="0">
                <a:effectLst/>
                <a:latin typeface="Söhne"/>
              </a:rPr>
              <a:t>, </a:t>
            </a:r>
            <a:r>
              <a:rPr lang="en-US" b="0" i="0" dirty="0" err="1">
                <a:effectLst/>
                <a:latin typeface="Söhne"/>
              </a:rPr>
              <a:t>modelin</a:t>
            </a:r>
            <a:r>
              <a:rPr lang="en-US" b="0" i="0" dirty="0">
                <a:effectLst/>
                <a:latin typeface="Söhne"/>
              </a:rPr>
              <a:t> </a:t>
            </a:r>
            <a:r>
              <a:rPr lang="en-US" b="0" i="0" dirty="0" err="1">
                <a:effectLst/>
                <a:latin typeface="Söhne"/>
              </a:rPr>
              <a:t>doğru</a:t>
            </a:r>
            <a:r>
              <a:rPr lang="en-US" b="0" i="0" dirty="0">
                <a:effectLst/>
                <a:latin typeface="Söhne"/>
              </a:rPr>
              <a:t> </a:t>
            </a:r>
            <a:r>
              <a:rPr lang="en-US" b="0" i="0" dirty="0" err="1">
                <a:effectLst/>
                <a:latin typeface="Söhne"/>
              </a:rPr>
              <a:t>tahminler</a:t>
            </a:r>
            <a:r>
              <a:rPr lang="en-US" b="0" i="0" dirty="0">
                <a:effectLst/>
                <a:latin typeface="Söhne"/>
              </a:rPr>
              <a:t> </a:t>
            </a:r>
            <a:r>
              <a:rPr lang="en-US" b="0" i="0" dirty="0" err="1">
                <a:effectLst/>
                <a:latin typeface="Söhne"/>
              </a:rPr>
              <a:t>yapabilmesi</a:t>
            </a:r>
            <a:r>
              <a:rPr lang="en-US" b="0" i="0" dirty="0">
                <a:effectLst/>
                <a:latin typeface="Söhne"/>
              </a:rPr>
              <a:t> </a:t>
            </a:r>
            <a:r>
              <a:rPr lang="en-US" b="0" i="0" dirty="0" err="1">
                <a:effectLst/>
                <a:latin typeface="Söhne"/>
              </a:rPr>
              <a:t>veya</a:t>
            </a:r>
            <a:r>
              <a:rPr lang="en-US" b="0" i="0" dirty="0">
                <a:effectLst/>
                <a:latin typeface="Söhne"/>
              </a:rPr>
              <a:t> </a:t>
            </a:r>
            <a:r>
              <a:rPr lang="en-US" b="0" i="0" dirty="0" err="1">
                <a:effectLst/>
                <a:latin typeface="Söhne"/>
              </a:rPr>
              <a:t>görevini</a:t>
            </a:r>
            <a:r>
              <a:rPr lang="en-US" b="0" i="0" dirty="0">
                <a:effectLst/>
                <a:latin typeface="Söhne"/>
              </a:rPr>
              <a:t> </a:t>
            </a:r>
            <a:r>
              <a:rPr lang="en-US" b="0" i="0" dirty="0" err="1">
                <a:effectLst/>
                <a:latin typeface="Söhne"/>
              </a:rPr>
              <a:t>iyi</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şekilde</a:t>
            </a:r>
            <a:r>
              <a:rPr lang="en-US" b="0" i="0" dirty="0">
                <a:effectLst/>
                <a:latin typeface="Söhne"/>
              </a:rPr>
              <a:t> </a:t>
            </a:r>
            <a:r>
              <a:rPr lang="en-US" b="0" i="0" dirty="0" err="1">
                <a:effectLst/>
                <a:latin typeface="Söhne"/>
              </a:rPr>
              <a:t>yerine</a:t>
            </a:r>
            <a:r>
              <a:rPr lang="en-US" b="0" i="0" dirty="0">
                <a:effectLst/>
                <a:latin typeface="Söhne"/>
              </a:rPr>
              <a:t> </a:t>
            </a:r>
            <a:r>
              <a:rPr lang="en-US" b="0" i="0" dirty="0" err="1">
                <a:effectLst/>
                <a:latin typeface="Söhne"/>
              </a:rPr>
              <a:t>getirebilmesi</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birden</a:t>
            </a:r>
            <a:r>
              <a:rPr lang="en-US" b="0" i="0" dirty="0">
                <a:effectLst/>
                <a:latin typeface="Söhne"/>
              </a:rPr>
              <a:t> </a:t>
            </a:r>
            <a:r>
              <a:rPr lang="en-US" b="0" i="0" dirty="0" err="1">
                <a:effectLst/>
                <a:latin typeface="Söhne"/>
              </a:rPr>
              <a:t>fazla</a:t>
            </a:r>
            <a:r>
              <a:rPr lang="en-US" b="0" i="0" dirty="0">
                <a:effectLst/>
                <a:latin typeface="Söhne"/>
              </a:rPr>
              <a:t> </a:t>
            </a:r>
            <a:r>
              <a:rPr lang="en-US" b="0" i="0" dirty="0" err="1">
                <a:effectLst/>
                <a:latin typeface="Söhne"/>
              </a:rPr>
              <a:t>geçit</a:t>
            </a:r>
            <a:r>
              <a:rPr lang="en-US" b="0" i="0" dirty="0">
                <a:effectLst/>
                <a:latin typeface="Söhne"/>
              </a:rPr>
              <a:t> </a:t>
            </a:r>
            <a:r>
              <a:rPr lang="en-US" b="0" i="0" dirty="0" err="1">
                <a:effectLst/>
                <a:latin typeface="Söhne"/>
              </a:rPr>
              <a:t>yaparak</a:t>
            </a:r>
            <a:r>
              <a:rPr lang="en-US" b="0" i="0" dirty="0">
                <a:effectLst/>
                <a:latin typeface="Söhne"/>
              </a:rPr>
              <a:t> </a:t>
            </a:r>
            <a:r>
              <a:rPr lang="en-US" b="0" i="0" dirty="0" err="1">
                <a:effectLst/>
                <a:latin typeface="Söhne"/>
              </a:rPr>
              <a:t>tüm</a:t>
            </a:r>
            <a:r>
              <a:rPr lang="en-US" b="0" i="0" dirty="0">
                <a:effectLst/>
                <a:latin typeface="Söhne"/>
              </a:rPr>
              <a:t> </a:t>
            </a:r>
            <a:r>
              <a:rPr lang="en-US" b="0" i="0" dirty="0" err="1">
                <a:effectLst/>
                <a:latin typeface="Söhne"/>
              </a:rPr>
              <a:t>veri</a:t>
            </a:r>
            <a:r>
              <a:rPr lang="en-US" b="0" i="0" dirty="0">
                <a:effectLst/>
                <a:latin typeface="Söhne"/>
              </a:rPr>
              <a:t> </a:t>
            </a:r>
            <a:r>
              <a:rPr lang="en-US" b="0" i="0" dirty="0" err="1">
                <a:effectLst/>
                <a:latin typeface="Söhne"/>
              </a:rPr>
              <a:t>setini</a:t>
            </a:r>
            <a:r>
              <a:rPr lang="en-US" b="0" i="0" dirty="0">
                <a:effectLst/>
                <a:latin typeface="Söhne"/>
              </a:rPr>
              <a:t> </a:t>
            </a:r>
            <a:r>
              <a:rPr lang="en-US" b="0" i="0" dirty="0" err="1">
                <a:effectLst/>
                <a:latin typeface="Söhne"/>
              </a:rPr>
              <a:t>işler</a:t>
            </a:r>
            <a:r>
              <a:rPr lang="en-US" b="0" i="0" dirty="0">
                <a:effectLst/>
                <a:latin typeface="Söhne"/>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3994658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öhne"/>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1634168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ECECF1"/>
                </a:solidFill>
                <a:effectLst/>
                <a:latin typeface="Söhne"/>
              </a:rPr>
              <a:t>Dil</a:t>
            </a:r>
            <a:r>
              <a:rPr lang="en-US" b="0" i="0" dirty="0">
                <a:solidFill>
                  <a:srgbClr val="ECECF1"/>
                </a:solidFill>
                <a:effectLst/>
                <a:latin typeface="Söhne"/>
              </a:rPr>
              <a:t> </a:t>
            </a:r>
            <a:r>
              <a:rPr lang="en-US" b="0" i="0" dirty="0" err="1">
                <a:solidFill>
                  <a:srgbClr val="ECECF1"/>
                </a:solidFill>
                <a:effectLst/>
                <a:latin typeface="Söhne"/>
              </a:rPr>
              <a:t>modelleri</a:t>
            </a:r>
            <a:r>
              <a:rPr lang="en-US" b="0" i="0" dirty="0">
                <a:solidFill>
                  <a:srgbClr val="ECECF1"/>
                </a:solidFill>
                <a:effectLst/>
                <a:latin typeface="Söhne"/>
              </a:rPr>
              <a:t> </a:t>
            </a:r>
            <a:r>
              <a:rPr lang="en-US" b="0" i="0" dirty="0" err="1">
                <a:solidFill>
                  <a:srgbClr val="ECECF1"/>
                </a:solidFill>
                <a:effectLst/>
                <a:latin typeface="Söhne"/>
              </a:rPr>
              <a:t>belirli</a:t>
            </a:r>
            <a:r>
              <a:rPr lang="en-US" b="0" i="0" dirty="0">
                <a:solidFill>
                  <a:srgbClr val="ECECF1"/>
                </a:solidFill>
                <a:effectLst/>
                <a:latin typeface="Söhne"/>
              </a:rPr>
              <a:t> </a:t>
            </a:r>
            <a:r>
              <a:rPr lang="en-US" b="0" i="0" dirty="0" err="1">
                <a:solidFill>
                  <a:srgbClr val="ECECF1"/>
                </a:solidFill>
                <a:effectLst/>
                <a:latin typeface="Söhne"/>
              </a:rPr>
              <a:t>bir</a:t>
            </a:r>
            <a:r>
              <a:rPr lang="en-US" b="0" i="0" dirty="0">
                <a:solidFill>
                  <a:srgbClr val="ECECF1"/>
                </a:solidFill>
                <a:effectLst/>
                <a:latin typeface="Söhne"/>
              </a:rPr>
              <a:t> </a:t>
            </a:r>
            <a:r>
              <a:rPr lang="en-US" b="0" i="0" dirty="0" err="1">
                <a:solidFill>
                  <a:srgbClr val="ECECF1"/>
                </a:solidFill>
                <a:effectLst/>
                <a:latin typeface="Söhne"/>
              </a:rPr>
              <a:t>sıradaki</a:t>
            </a:r>
            <a:r>
              <a:rPr lang="en-US" b="0" i="0" dirty="0">
                <a:solidFill>
                  <a:srgbClr val="ECECF1"/>
                </a:solidFill>
                <a:effectLst/>
                <a:latin typeface="Söhne"/>
              </a:rPr>
              <a:t> </a:t>
            </a:r>
            <a:r>
              <a:rPr lang="en-US" b="0" i="0" dirty="0" err="1">
                <a:solidFill>
                  <a:srgbClr val="ECECF1"/>
                </a:solidFill>
                <a:effectLst/>
                <a:latin typeface="Söhne"/>
              </a:rPr>
              <a:t>kelimelerin</a:t>
            </a:r>
            <a:r>
              <a:rPr lang="en-US" b="0" i="0" dirty="0">
                <a:solidFill>
                  <a:srgbClr val="ECECF1"/>
                </a:solidFill>
                <a:effectLst/>
                <a:latin typeface="Söhne"/>
              </a:rPr>
              <a:t> </a:t>
            </a:r>
            <a:r>
              <a:rPr lang="en-US" b="0" i="0" dirty="0" err="1">
                <a:solidFill>
                  <a:srgbClr val="ECECF1"/>
                </a:solidFill>
                <a:effectLst/>
                <a:latin typeface="Söhne"/>
              </a:rPr>
              <a:t>olasılığını</a:t>
            </a:r>
            <a:r>
              <a:rPr lang="en-US" b="0" i="0" dirty="0">
                <a:solidFill>
                  <a:srgbClr val="ECECF1"/>
                </a:solidFill>
                <a:effectLst/>
                <a:latin typeface="Söhne"/>
              </a:rPr>
              <a:t> </a:t>
            </a:r>
            <a:r>
              <a:rPr lang="en-US" b="0" i="0" dirty="0" err="1">
                <a:solidFill>
                  <a:srgbClr val="ECECF1"/>
                </a:solidFill>
                <a:effectLst/>
                <a:latin typeface="Söhne"/>
              </a:rPr>
              <a:t>hesaplar</a:t>
            </a:r>
            <a:r>
              <a:rPr lang="en-US" b="0" i="0" dirty="0">
                <a:solidFill>
                  <a:srgbClr val="ECECF1"/>
                </a:solidFill>
                <a:effectLst/>
                <a:latin typeface="Söhne"/>
              </a:rPr>
              <a:t>. m </a:t>
            </a:r>
            <a:r>
              <a:rPr lang="en-US" b="0" i="0" dirty="0" err="1">
                <a:solidFill>
                  <a:srgbClr val="ECECF1"/>
                </a:solidFill>
                <a:effectLst/>
                <a:latin typeface="Söhne"/>
              </a:rPr>
              <a:t>kelimeden</a:t>
            </a:r>
            <a:r>
              <a:rPr lang="en-US" b="0" i="0" dirty="0">
                <a:solidFill>
                  <a:srgbClr val="ECECF1"/>
                </a:solidFill>
                <a:effectLst/>
                <a:latin typeface="Söhne"/>
              </a:rPr>
              <a:t> </a:t>
            </a:r>
            <a:r>
              <a:rPr lang="en-US" b="0" i="0" dirty="0" err="1">
                <a:solidFill>
                  <a:srgbClr val="ECECF1"/>
                </a:solidFill>
                <a:effectLst/>
                <a:latin typeface="Söhne"/>
              </a:rPr>
              <a:t>oluşan</a:t>
            </a:r>
            <a:r>
              <a:rPr lang="en-US" b="0" i="0" dirty="0">
                <a:solidFill>
                  <a:srgbClr val="ECECF1"/>
                </a:solidFill>
                <a:effectLst/>
                <a:latin typeface="Söhne"/>
              </a:rPr>
              <a:t> {w1, ..., </a:t>
            </a:r>
            <a:r>
              <a:rPr lang="en-US" b="0" i="0" dirty="0" err="1">
                <a:solidFill>
                  <a:srgbClr val="ECECF1"/>
                </a:solidFill>
                <a:effectLst/>
                <a:latin typeface="Söhne"/>
              </a:rPr>
              <a:t>wm</a:t>
            </a:r>
            <a:r>
              <a:rPr lang="en-US" b="0" i="0" dirty="0">
                <a:solidFill>
                  <a:srgbClr val="ECECF1"/>
                </a:solidFill>
                <a:effectLst/>
                <a:latin typeface="Söhne"/>
              </a:rPr>
              <a:t>} </a:t>
            </a:r>
            <a:r>
              <a:rPr lang="en-US" b="0" i="0" dirty="0" err="1">
                <a:solidFill>
                  <a:srgbClr val="ECECF1"/>
                </a:solidFill>
                <a:effectLst/>
                <a:latin typeface="Söhne"/>
              </a:rPr>
              <a:t>bir</a:t>
            </a:r>
            <a:r>
              <a:rPr lang="en-US" b="0" i="0" dirty="0">
                <a:solidFill>
                  <a:srgbClr val="ECECF1"/>
                </a:solidFill>
                <a:effectLst/>
                <a:latin typeface="Söhne"/>
              </a:rPr>
              <a:t> </a:t>
            </a:r>
            <a:r>
              <a:rPr lang="en-US" b="0" i="0" dirty="0" err="1">
                <a:solidFill>
                  <a:srgbClr val="ECECF1"/>
                </a:solidFill>
                <a:effectLst/>
                <a:latin typeface="Söhne"/>
              </a:rPr>
              <a:t>sıra</a:t>
            </a:r>
            <a:r>
              <a:rPr lang="en-US" b="0" i="0" dirty="0">
                <a:solidFill>
                  <a:srgbClr val="ECECF1"/>
                </a:solidFill>
                <a:effectLst/>
                <a:latin typeface="Söhne"/>
              </a:rPr>
              <a:t> </a:t>
            </a:r>
            <a:r>
              <a:rPr lang="en-US" b="0" i="0" dirty="0" err="1">
                <a:solidFill>
                  <a:srgbClr val="ECECF1"/>
                </a:solidFill>
                <a:effectLst/>
                <a:latin typeface="Söhne"/>
              </a:rPr>
              <a:t>olasılığı</a:t>
            </a:r>
            <a:r>
              <a:rPr lang="en-US" b="0" i="0" dirty="0">
                <a:solidFill>
                  <a:srgbClr val="ECECF1"/>
                </a:solidFill>
                <a:effectLst/>
                <a:latin typeface="Söhne"/>
              </a:rPr>
              <a:t> P(w1, ..., </a:t>
            </a:r>
            <a:r>
              <a:rPr lang="en-US" b="0" i="0" dirty="0" err="1">
                <a:solidFill>
                  <a:srgbClr val="ECECF1"/>
                </a:solidFill>
                <a:effectLst/>
                <a:latin typeface="Söhne"/>
              </a:rPr>
              <a:t>wm</a:t>
            </a:r>
            <a:r>
              <a:rPr lang="en-US" b="0" i="0" dirty="0">
                <a:solidFill>
                  <a:srgbClr val="ECECF1"/>
                </a:solidFill>
                <a:effectLst/>
                <a:latin typeface="Söhne"/>
              </a:rPr>
              <a:t>) </a:t>
            </a:r>
            <a:r>
              <a:rPr lang="en-US" b="0" i="0" dirty="0" err="1">
                <a:solidFill>
                  <a:srgbClr val="ECECF1"/>
                </a:solidFill>
                <a:effectLst/>
                <a:latin typeface="Söhne"/>
              </a:rPr>
              <a:t>olarak</a:t>
            </a:r>
            <a:r>
              <a:rPr lang="en-US" b="0" i="0" dirty="0">
                <a:solidFill>
                  <a:srgbClr val="ECECF1"/>
                </a:solidFill>
                <a:effectLst/>
                <a:latin typeface="Söhne"/>
              </a:rPr>
              <a:t> </a:t>
            </a:r>
            <a:r>
              <a:rPr lang="en-US" b="0" i="0" dirty="0" err="1">
                <a:solidFill>
                  <a:srgbClr val="ECECF1"/>
                </a:solidFill>
                <a:effectLst/>
                <a:latin typeface="Söhne"/>
              </a:rPr>
              <a:t>gösterilir</a:t>
            </a:r>
            <a:r>
              <a:rPr lang="en-US" b="0" i="0" dirty="0">
                <a:solidFill>
                  <a:srgbClr val="ECECF1"/>
                </a:solidFill>
                <a:effectLst/>
                <a:latin typeface="Söhne"/>
              </a:rPr>
              <a:t>. Bir </a:t>
            </a:r>
            <a:r>
              <a:rPr lang="en-US" b="0" i="0" dirty="0" err="1">
                <a:solidFill>
                  <a:srgbClr val="ECECF1"/>
                </a:solidFill>
                <a:effectLst/>
                <a:latin typeface="Söhne"/>
              </a:rPr>
              <a:t>kelimenin</a:t>
            </a:r>
            <a:r>
              <a:rPr lang="en-US" b="0" i="0" dirty="0">
                <a:solidFill>
                  <a:srgbClr val="ECECF1"/>
                </a:solidFill>
                <a:effectLst/>
                <a:latin typeface="Söhne"/>
              </a:rPr>
              <a:t> </a:t>
            </a:r>
            <a:r>
              <a:rPr lang="en-US" b="0" i="0" dirty="0" err="1">
                <a:solidFill>
                  <a:srgbClr val="ECECF1"/>
                </a:solidFill>
                <a:effectLst/>
                <a:latin typeface="Söhne"/>
              </a:rPr>
              <a:t>öncesinde</a:t>
            </a:r>
            <a:r>
              <a:rPr lang="en-US" b="0" i="0" dirty="0">
                <a:solidFill>
                  <a:srgbClr val="ECECF1"/>
                </a:solidFill>
                <a:effectLst/>
                <a:latin typeface="Söhne"/>
              </a:rPr>
              <a:t> </a:t>
            </a:r>
            <a:r>
              <a:rPr lang="en-US" b="0" i="0" dirty="0" err="1">
                <a:solidFill>
                  <a:srgbClr val="ECECF1"/>
                </a:solidFill>
                <a:effectLst/>
                <a:latin typeface="Söhne"/>
              </a:rPr>
              <a:t>gelen</a:t>
            </a:r>
            <a:r>
              <a:rPr lang="en-US" b="0" i="0" dirty="0">
                <a:solidFill>
                  <a:srgbClr val="ECECF1"/>
                </a:solidFill>
                <a:effectLst/>
                <a:latin typeface="Söhne"/>
              </a:rPr>
              <a:t> </a:t>
            </a:r>
            <a:r>
              <a:rPr lang="en-US" b="0" i="0" dirty="0" err="1">
                <a:solidFill>
                  <a:srgbClr val="ECECF1"/>
                </a:solidFill>
                <a:effectLst/>
                <a:latin typeface="Söhne"/>
              </a:rPr>
              <a:t>kelime</a:t>
            </a:r>
            <a:r>
              <a:rPr lang="en-US" b="0" i="0" dirty="0">
                <a:solidFill>
                  <a:srgbClr val="ECECF1"/>
                </a:solidFill>
                <a:effectLst/>
                <a:latin typeface="Söhne"/>
              </a:rPr>
              <a:t> </a:t>
            </a:r>
            <a:r>
              <a:rPr lang="en-US" b="0" i="0" dirty="0" err="1">
                <a:solidFill>
                  <a:srgbClr val="ECECF1"/>
                </a:solidFill>
                <a:effectLst/>
                <a:latin typeface="Söhne"/>
              </a:rPr>
              <a:t>sayısı</a:t>
            </a:r>
            <a:r>
              <a:rPr lang="en-US" b="0" i="0" dirty="0">
                <a:solidFill>
                  <a:srgbClr val="ECECF1"/>
                </a:solidFill>
                <a:effectLst/>
                <a:latin typeface="Söhne"/>
              </a:rPr>
              <a:t>, </a:t>
            </a:r>
            <a:r>
              <a:rPr lang="en-US" b="0" i="0" dirty="0" err="1">
                <a:solidFill>
                  <a:srgbClr val="ECECF1"/>
                </a:solidFill>
                <a:effectLst/>
                <a:latin typeface="Söhne"/>
              </a:rPr>
              <a:t>konumuna</a:t>
            </a:r>
            <a:r>
              <a:rPr lang="en-US" b="0" i="0" dirty="0">
                <a:solidFill>
                  <a:srgbClr val="ECECF1"/>
                </a:solidFill>
                <a:effectLst/>
                <a:latin typeface="Söhne"/>
              </a:rPr>
              <a:t> </a:t>
            </a:r>
            <a:r>
              <a:rPr lang="en-US" b="0" i="0" dirty="0" err="1">
                <a:solidFill>
                  <a:srgbClr val="ECECF1"/>
                </a:solidFill>
                <a:effectLst/>
                <a:latin typeface="Söhne"/>
              </a:rPr>
              <a:t>bağlı</a:t>
            </a:r>
            <a:r>
              <a:rPr lang="en-US" b="0" i="0" dirty="0">
                <a:solidFill>
                  <a:srgbClr val="ECECF1"/>
                </a:solidFill>
                <a:effectLst/>
                <a:latin typeface="Söhne"/>
              </a:rPr>
              <a:t> </a:t>
            </a:r>
            <a:r>
              <a:rPr lang="en-US" b="0" i="0" dirty="0" err="1">
                <a:solidFill>
                  <a:srgbClr val="ECECF1"/>
                </a:solidFill>
                <a:effectLst/>
                <a:latin typeface="Söhne"/>
              </a:rPr>
              <a:t>olarak</a:t>
            </a:r>
            <a:r>
              <a:rPr lang="en-US" b="0" i="0" dirty="0">
                <a:solidFill>
                  <a:srgbClr val="ECECF1"/>
                </a:solidFill>
                <a:effectLst/>
                <a:latin typeface="Söhne"/>
              </a:rPr>
              <a:t> </a:t>
            </a:r>
            <a:r>
              <a:rPr lang="en-US" b="0" i="0" dirty="0" err="1">
                <a:solidFill>
                  <a:srgbClr val="ECECF1"/>
                </a:solidFill>
                <a:effectLst/>
                <a:latin typeface="Söhne"/>
              </a:rPr>
              <a:t>değiştiği</a:t>
            </a:r>
            <a:r>
              <a:rPr lang="en-US" b="0" i="0" dirty="0">
                <a:solidFill>
                  <a:srgbClr val="ECECF1"/>
                </a:solidFill>
                <a:effectLst/>
                <a:latin typeface="Söhne"/>
              </a:rPr>
              <a:t> </a:t>
            </a:r>
            <a:r>
              <a:rPr lang="en-US" b="0" i="0" dirty="0" err="1">
                <a:solidFill>
                  <a:srgbClr val="ECECF1"/>
                </a:solidFill>
                <a:effectLst/>
                <a:latin typeface="Söhne"/>
              </a:rPr>
              <a:t>için</a:t>
            </a:r>
            <a:r>
              <a:rPr lang="en-US" b="0" i="0" dirty="0">
                <a:solidFill>
                  <a:srgbClr val="ECECF1"/>
                </a:solidFill>
                <a:effectLst/>
                <a:latin typeface="Söhne"/>
              </a:rPr>
              <a:t> </a:t>
            </a:r>
            <a:r>
              <a:rPr lang="en-US" b="0" i="0" dirty="0" err="1">
                <a:solidFill>
                  <a:srgbClr val="ECECF1"/>
                </a:solidFill>
                <a:effectLst/>
                <a:latin typeface="Söhne"/>
              </a:rPr>
              <a:t>genellikle</a:t>
            </a:r>
            <a:r>
              <a:rPr lang="en-US" b="0" i="0" dirty="0">
                <a:solidFill>
                  <a:srgbClr val="ECECF1"/>
                </a:solidFill>
                <a:effectLst/>
                <a:latin typeface="Söhne"/>
              </a:rPr>
              <a:t> P(w1, ..., </a:t>
            </a:r>
            <a:r>
              <a:rPr lang="en-US" b="0" i="0" dirty="0" err="1">
                <a:solidFill>
                  <a:srgbClr val="ECECF1"/>
                </a:solidFill>
                <a:effectLst/>
                <a:latin typeface="Söhne"/>
              </a:rPr>
              <a:t>wm</a:t>
            </a:r>
            <a:r>
              <a:rPr lang="en-US" b="0" i="0" dirty="0">
                <a:solidFill>
                  <a:srgbClr val="ECECF1"/>
                </a:solidFill>
                <a:effectLst/>
                <a:latin typeface="Söhne"/>
              </a:rPr>
              <a:t>) </a:t>
            </a:r>
            <a:r>
              <a:rPr lang="en-US" b="0" i="0" dirty="0" err="1">
                <a:solidFill>
                  <a:srgbClr val="ECECF1"/>
                </a:solidFill>
                <a:effectLst/>
                <a:latin typeface="Söhne"/>
              </a:rPr>
              <a:t>tüm</a:t>
            </a:r>
            <a:r>
              <a:rPr lang="en-US" b="0" i="0" dirty="0">
                <a:solidFill>
                  <a:srgbClr val="ECECF1"/>
                </a:solidFill>
                <a:effectLst/>
                <a:latin typeface="Söhne"/>
              </a:rPr>
              <a:t> </a:t>
            </a:r>
            <a:r>
              <a:rPr lang="en-US" b="0" i="0" dirty="0" err="1">
                <a:solidFill>
                  <a:srgbClr val="ECECF1"/>
                </a:solidFill>
                <a:effectLst/>
                <a:latin typeface="Söhne"/>
              </a:rPr>
              <a:t>önceki</a:t>
            </a:r>
            <a:r>
              <a:rPr lang="en-US" b="0" i="0" dirty="0">
                <a:solidFill>
                  <a:srgbClr val="ECECF1"/>
                </a:solidFill>
                <a:effectLst/>
                <a:latin typeface="Söhne"/>
              </a:rPr>
              <a:t> </a:t>
            </a:r>
            <a:r>
              <a:rPr lang="en-US" b="0" i="0" dirty="0" err="1">
                <a:solidFill>
                  <a:srgbClr val="ECECF1"/>
                </a:solidFill>
                <a:effectLst/>
                <a:latin typeface="Söhne"/>
              </a:rPr>
              <a:t>kelimeler</a:t>
            </a:r>
            <a:r>
              <a:rPr lang="en-US" b="0" i="0" dirty="0">
                <a:solidFill>
                  <a:srgbClr val="ECECF1"/>
                </a:solidFill>
                <a:effectLst/>
                <a:latin typeface="Söhne"/>
              </a:rPr>
              <a:t> </a:t>
            </a:r>
            <a:r>
              <a:rPr lang="en-US" b="0" i="0" dirty="0" err="1">
                <a:solidFill>
                  <a:srgbClr val="ECECF1"/>
                </a:solidFill>
                <a:effectLst/>
                <a:latin typeface="Söhne"/>
              </a:rPr>
              <a:t>yerine</a:t>
            </a:r>
            <a:r>
              <a:rPr lang="en-US" b="0" i="0" dirty="0">
                <a:solidFill>
                  <a:srgbClr val="ECECF1"/>
                </a:solidFill>
                <a:effectLst/>
                <a:latin typeface="Söhne"/>
              </a:rPr>
              <a:t> </a:t>
            </a:r>
            <a:r>
              <a:rPr lang="en-US" b="0" i="0" dirty="0" err="1">
                <a:solidFill>
                  <a:srgbClr val="ECECF1"/>
                </a:solidFill>
                <a:effectLst/>
                <a:latin typeface="Söhne"/>
              </a:rPr>
              <a:t>önceki</a:t>
            </a:r>
            <a:r>
              <a:rPr lang="en-US" b="0" i="0" dirty="0">
                <a:solidFill>
                  <a:srgbClr val="ECECF1"/>
                </a:solidFill>
                <a:effectLst/>
                <a:latin typeface="Söhne"/>
              </a:rPr>
              <a:t> n </a:t>
            </a:r>
            <a:r>
              <a:rPr lang="en-US" b="0" i="0" dirty="0" err="1">
                <a:solidFill>
                  <a:srgbClr val="ECECF1"/>
                </a:solidFill>
                <a:effectLst/>
                <a:latin typeface="Söhne"/>
              </a:rPr>
              <a:t>kelimenin</a:t>
            </a:r>
            <a:r>
              <a:rPr lang="en-US" b="0" i="0" dirty="0">
                <a:solidFill>
                  <a:srgbClr val="ECECF1"/>
                </a:solidFill>
                <a:effectLst/>
                <a:latin typeface="Söhne"/>
              </a:rPr>
              <a:t> </a:t>
            </a:r>
            <a:r>
              <a:rPr lang="en-US" b="0" i="0" dirty="0" err="1">
                <a:solidFill>
                  <a:srgbClr val="ECECF1"/>
                </a:solidFill>
                <a:effectLst/>
                <a:latin typeface="Söhne"/>
              </a:rPr>
              <a:t>bir</a:t>
            </a:r>
            <a:r>
              <a:rPr lang="en-US" b="0" i="0" dirty="0">
                <a:solidFill>
                  <a:srgbClr val="ECECF1"/>
                </a:solidFill>
                <a:effectLst/>
                <a:latin typeface="Söhne"/>
              </a:rPr>
              <a:t> </a:t>
            </a:r>
            <a:r>
              <a:rPr lang="en-US" b="0" i="0" dirty="0" err="1">
                <a:solidFill>
                  <a:srgbClr val="ECECF1"/>
                </a:solidFill>
                <a:effectLst/>
                <a:latin typeface="Söhne"/>
              </a:rPr>
              <a:t>penceresine</a:t>
            </a:r>
            <a:r>
              <a:rPr lang="en-US" b="0" i="0" dirty="0">
                <a:solidFill>
                  <a:srgbClr val="ECECF1"/>
                </a:solidFill>
                <a:effectLst/>
                <a:latin typeface="Söhne"/>
              </a:rPr>
              <a:t> </a:t>
            </a:r>
            <a:r>
              <a:rPr lang="en-US" b="0" i="0" dirty="0" err="1">
                <a:solidFill>
                  <a:srgbClr val="ECECF1"/>
                </a:solidFill>
                <a:effectLst/>
                <a:latin typeface="Söhne"/>
              </a:rPr>
              <a:t>bağlıdır</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1097173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285663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Vanishing Gradients</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189532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1039986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1044883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3695016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2070928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1627869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effectLst/>
                <a:latin typeface="Söhne"/>
              </a:rPr>
              <a:t>Burada</a:t>
            </a:r>
            <a:r>
              <a:rPr lang="en-US" b="1" i="0" dirty="0">
                <a:effectLst/>
                <a:latin typeface="Söhne"/>
              </a:rPr>
              <a:t> </a:t>
            </a:r>
            <a:r>
              <a:rPr lang="en-US" b="1" i="0" dirty="0" err="1">
                <a:effectLst/>
                <a:latin typeface="Söhne"/>
              </a:rPr>
              <a:t>görmemiz</a:t>
            </a:r>
            <a:r>
              <a:rPr lang="en-US" b="1" i="0" dirty="0">
                <a:effectLst/>
                <a:latin typeface="Söhne"/>
              </a:rPr>
              <a:t> </a:t>
            </a:r>
            <a:r>
              <a:rPr lang="en-US" b="1" i="0" dirty="0" err="1">
                <a:effectLst/>
                <a:latin typeface="Söhne"/>
              </a:rPr>
              <a:t>gereken</a:t>
            </a:r>
            <a:r>
              <a:rPr lang="en-US" b="1" i="0" dirty="0">
                <a:effectLst/>
                <a:latin typeface="Söhne"/>
              </a:rPr>
              <a:t> </a:t>
            </a:r>
            <a:r>
              <a:rPr lang="en-US" b="1" i="0" dirty="0" err="1">
                <a:effectLst/>
                <a:latin typeface="Söhne"/>
              </a:rPr>
              <a:t>şey</a:t>
            </a:r>
            <a:r>
              <a:rPr lang="en-US" b="1" i="0" dirty="0">
                <a:effectLst/>
                <a:latin typeface="Söhne"/>
              </a:rPr>
              <a:t> RNN </a:t>
            </a:r>
            <a:r>
              <a:rPr lang="en-US" b="1" i="0" dirty="0" err="1">
                <a:effectLst/>
                <a:latin typeface="Söhne"/>
              </a:rPr>
              <a:t>lerin</a:t>
            </a:r>
            <a:r>
              <a:rPr lang="en-US" b="1" i="0" dirty="0">
                <a:effectLst/>
                <a:latin typeface="Söhne"/>
              </a:rPr>
              <a:t> </a:t>
            </a:r>
            <a:r>
              <a:rPr lang="en-US" b="1" i="0" dirty="0" err="1">
                <a:effectLst/>
                <a:latin typeface="Söhne"/>
              </a:rPr>
              <a:t>bir</a:t>
            </a:r>
            <a:r>
              <a:rPr lang="en-US" b="1" i="0" dirty="0">
                <a:effectLst/>
                <a:latin typeface="Söhne"/>
              </a:rPr>
              <a:t> sequence of text I </a:t>
            </a:r>
            <a:r>
              <a:rPr lang="en-US" b="1" i="0" dirty="0" err="1">
                <a:effectLst/>
                <a:latin typeface="Söhne"/>
              </a:rPr>
              <a:t>yani</a:t>
            </a:r>
            <a:r>
              <a:rPr lang="en-US" b="1" i="0" dirty="0">
                <a:effectLst/>
                <a:latin typeface="Söhne"/>
              </a:rPr>
              <a:t> </a:t>
            </a:r>
            <a:r>
              <a:rPr lang="en-US" b="1" i="0" dirty="0" err="1">
                <a:effectLst/>
                <a:latin typeface="Söhne"/>
              </a:rPr>
              <a:t>metin</a:t>
            </a:r>
            <a:r>
              <a:rPr lang="en-US" b="1" i="0" dirty="0">
                <a:effectLst/>
                <a:latin typeface="Söhne"/>
              </a:rPr>
              <a:t> </a:t>
            </a:r>
            <a:r>
              <a:rPr lang="en-US" b="1" i="0" dirty="0" err="1">
                <a:effectLst/>
                <a:latin typeface="Söhne"/>
              </a:rPr>
              <a:t>dizisini</a:t>
            </a:r>
            <a:r>
              <a:rPr lang="en-US" b="1" i="0" dirty="0">
                <a:effectLst/>
                <a:latin typeface="Söhne"/>
              </a:rPr>
              <a:t> </a:t>
            </a:r>
            <a:r>
              <a:rPr lang="en-US" b="1" i="0" dirty="0" err="1">
                <a:effectLst/>
                <a:latin typeface="Söhne"/>
              </a:rPr>
              <a:t>temsil</a:t>
            </a:r>
            <a:r>
              <a:rPr lang="en-US" b="1" i="0" dirty="0">
                <a:effectLst/>
                <a:latin typeface="Söhne"/>
              </a:rPr>
              <a:t> </a:t>
            </a:r>
            <a:r>
              <a:rPr lang="en-US" b="1" i="0" dirty="0" err="1">
                <a:effectLst/>
                <a:latin typeface="Söhne"/>
              </a:rPr>
              <a:t>etmek</a:t>
            </a:r>
            <a:r>
              <a:rPr lang="en-US" b="1" i="0" dirty="0">
                <a:effectLst/>
                <a:latin typeface="Söhne"/>
              </a:rPr>
              <a:t> </a:t>
            </a:r>
            <a:r>
              <a:rPr lang="en-US" b="1" i="0" dirty="0" err="1">
                <a:effectLst/>
                <a:latin typeface="Söhne"/>
              </a:rPr>
              <a:t>için</a:t>
            </a:r>
            <a:r>
              <a:rPr lang="en-US" b="1" i="0" dirty="0">
                <a:effectLst/>
                <a:latin typeface="Söhne"/>
              </a:rPr>
              <a:t> </a:t>
            </a:r>
            <a:r>
              <a:rPr lang="en-US" b="1" i="0" dirty="0" err="1">
                <a:effectLst/>
                <a:latin typeface="Söhne"/>
              </a:rPr>
              <a:t>güçlü</a:t>
            </a:r>
            <a:r>
              <a:rPr lang="en-US" b="1" i="0" dirty="0">
                <a:effectLst/>
                <a:latin typeface="Söhne"/>
              </a:rPr>
              <a:t> </a:t>
            </a:r>
            <a:r>
              <a:rPr lang="en-US" b="1" i="0" dirty="0" err="1">
                <a:effectLst/>
                <a:latin typeface="Söhne"/>
              </a:rPr>
              <a:t>bir</a:t>
            </a:r>
            <a:r>
              <a:rPr lang="en-US" b="1" i="0" dirty="0">
                <a:effectLst/>
                <a:latin typeface="Söhne"/>
              </a:rPr>
              <a:t> </a:t>
            </a:r>
            <a:r>
              <a:rPr lang="en-US" b="1" i="0" dirty="0" err="1">
                <a:effectLst/>
                <a:latin typeface="Söhne"/>
              </a:rPr>
              <a:t>araç</a:t>
            </a:r>
            <a:r>
              <a:rPr lang="en-US" b="1" i="0" dirty="0">
                <a:effectLst/>
                <a:latin typeface="Söhne"/>
              </a:rPr>
              <a:t> </a:t>
            </a:r>
            <a:r>
              <a:rPr lang="en-US" b="1" i="0" dirty="0" err="1">
                <a:effectLst/>
                <a:latin typeface="Söhne"/>
              </a:rPr>
              <a:t>olmasıdır</a:t>
            </a:r>
            <a:r>
              <a:rPr lang="en-US" b="1" i="0" dirty="0">
                <a:effectLst/>
                <a:latin typeface="Söhne"/>
              </a:rPr>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4064138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2660979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2325428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Özellikle</a:t>
            </a:r>
            <a:r>
              <a:rPr lang="en-US" dirty="0"/>
              <a:t>, </a:t>
            </a:r>
            <a:r>
              <a:rPr lang="en-US" dirty="0" err="1"/>
              <a:t>bu</a:t>
            </a:r>
            <a:r>
              <a:rPr lang="en-US" dirty="0"/>
              <a:t> </a:t>
            </a:r>
            <a:r>
              <a:rPr lang="en-US" dirty="0" err="1"/>
              <a:t>Denklem</a:t>
            </a:r>
            <a:r>
              <a:rPr lang="en-US" dirty="0"/>
              <a:t>, </a:t>
            </a:r>
            <a:r>
              <a:rPr lang="en-US" dirty="0" err="1"/>
              <a:t>konuşma</a:t>
            </a:r>
            <a:r>
              <a:rPr lang="en-US" dirty="0"/>
              <a:t> </a:t>
            </a:r>
            <a:r>
              <a:rPr lang="en-US" dirty="0" err="1"/>
              <a:t>ve</a:t>
            </a:r>
            <a:r>
              <a:rPr lang="en-US" dirty="0"/>
              <a:t> </a:t>
            </a:r>
            <a:r>
              <a:rPr lang="en-US" dirty="0" err="1"/>
              <a:t>çeviri</a:t>
            </a:r>
            <a:r>
              <a:rPr lang="en-US" dirty="0"/>
              <a:t> </a:t>
            </a:r>
            <a:r>
              <a:rPr lang="en-US" dirty="0" err="1"/>
              <a:t>sistemleri</a:t>
            </a:r>
            <a:r>
              <a:rPr lang="en-US" dirty="0"/>
              <a:t> </a:t>
            </a:r>
            <a:r>
              <a:rPr lang="en-US" dirty="0" err="1"/>
              <a:t>için</a:t>
            </a:r>
            <a:r>
              <a:rPr lang="en-US" dirty="0"/>
              <a:t> </a:t>
            </a:r>
            <a:r>
              <a:rPr lang="en-US" dirty="0" err="1"/>
              <a:t>çok</a:t>
            </a:r>
            <a:r>
              <a:rPr lang="en-US" dirty="0"/>
              <a:t> </a:t>
            </a:r>
            <a:r>
              <a:rPr lang="en-US" dirty="0" err="1"/>
              <a:t>faydalıdır</a:t>
            </a:r>
            <a:r>
              <a:rPr lang="en-US" dirty="0"/>
              <a:t>. Bu </a:t>
            </a:r>
            <a:r>
              <a:rPr lang="en-US" dirty="0" err="1"/>
              <a:t>denklem</a:t>
            </a:r>
            <a:r>
              <a:rPr lang="en-US" dirty="0"/>
              <a:t>, </a:t>
            </a:r>
            <a:r>
              <a:rPr lang="en-US" dirty="0" err="1"/>
              <a:t>bir</a:t>
            </a:r>
            <a:r>
              <a:rPr lang="en-US" dirty="0"/>
              <a:t> </a:t>
            </a:r>
            <a:r>
              <a:rPr lang="en-US" dirty="0" err="1"/>
              <a:t>kelime</a:t>
            </a:r>
            <a:r>
              <a:rPr lang="en-US" dirty="0"/>
              <a:t> </a:t>
            </a:r>
            <a:r>
              <a:rPr lang="en-US" dirty="0" err="1"/>
              <a:t>dizisinin</a:t>
            </a:r>
            <a:r>
              <a:rPr lang="en-US" dirty="0"/>
              <a:t> </a:t>
            </a:r>
            <a:r>
              <a:rPr lang="en-US" dirty="0" err="1"/>
              <a:t>giriş</a:t>
            </a:r>
            <a:r>
              <a:rPr lang="en-US" dirty="0"/>
              <a:t> </a:t>
            </a:r>
            <a:r>
              <a:rPr lang="en-US" dirty="0" err="1"/>
              <a:t>cümlesinin</a:t>
            </a:r>
            <a:r>
              <a:rPr lang="en-US" dirty="0"/>
              <a:t> </a:t>
            </a:r>
            <a:r>
              <a:rPr lang="en-US" dirty="0" err="1"/>
              <a:t>doğru</a:t>
            </a:r>
            <a:r>
              <a:rPr lang="en-US" dirty="0"/>
              <a:t> </a:t>
            </a:r>
            <a:r>
              <a:rPr lang="en-US" dirty="0" err="1"/>
              <a:t>bir</a:t>
            </a:r>
            <a:r>
              <a:rPr lang="en-US" dirty="0"/>
              <a:t> </a:t>
            </a:r>
            <a:r>
              <a:rPr lang="en-US" dirty="0" err="1"/>
              <a:t>çevirisi</a:t>
            </a:r>
            <a:r>
              <a:rPr lang="en-US" dirty="0"/>
              <a:t> </a:t>
            </a:r>
            <a:r>
              <a:rPr lang="en-US" dirty="0" err="1"/>
              <a:t>olup</a:t>
            </a:r>
            <a:r>
              <a:rPr lang="en-US" dirty="0"/>
              <a:t> </a:t>
            </a:r>
            <a:r>
              <a:rPr lang="en-US" dirty="0" err="1"/>
              <a:t>olmadığını</a:t>
            </a:r>
            <a:r>
              <a:rPr lang="en-US" dirty="0"/>
              <a:t> </a:t>
            </a:r>
            <a:r>
              <a:rPr lang="en-US" dirty="0" err="1"/>
              <a:t>belirlemede</a:t>
            </a:r>
            <a:r>
              <a:rPr lang="en-US" dirty="0"/>
              <a:t> </a:t>
            </a:r>
            <a:r>
              <a:rPr lang="en-US" dirty="0" err="1"/>
              <a:t>kullanılır</a:t>
            </a:r>
            <a:r>
              <a:rPr lang="en-US" dirty="0"/>
              <a:t>. </a:t>
            </a:r>
            <a:r>
              <a:rPr lang="en-US" dirty="0" err="1"/>
              <a:t>Mevcut</a:t>
            </a:r>
            <a:r>
              <a:rPr lang="en-US" dirty="0"/>
              <a:t> </a:t>
            </a:r>
            <a:r>
              <a:rPr lang="en-US" dirty="0" err="1"/>
              <a:t>dil</a:t>
            </a:r>
            <a:r>
              <a:rPr lang="en-US" dirty="0"/>
              <a:t> </a:t>
            </a:r>
            <a:r>
              <a:rPr lang="en-US" dirty="0" err="1"/>
              <a:t>çeviri</a:t>
            </a:r>
            <a:r>
              <a:rPr lang="en-US" dirty="0"/>
              <a:t> </a:t>
            </a:r>
            <a:r>
              <a:rPr lang="en-US" dirty="0" err="1"/>
              <a:t>sistemlerinde</a:t>
            </a:r>
            <a:r>
              <a:rPr lang="en-US" dirty="0"/>
              <a:t>, her </a:t>
            </a:r>
            <a:r>
              <a:rPr lang="en-US" dirty="0" err="1"/>
              <a:t>ifade</a:t>
            </a:r>
            <a:r>
              <a:rPr lang="en-US" dirty="0"/>
              <a:t> / </a:t>
            </a:r>
            <a:r>
              <a:rPr lang="en-US" dirty="0" err="1"/>
              <a:t>cümle</a:t>
            </a:r>
            <a:r>
              <a:rPr lang="en-US" dirty="0"/>
              <a:t> </a:t>
            </a:r>
            <a:r>
              <a:rPr lang="en-US" dirty="0" err="1"/>
              <a:t>çevirisi</a:t>
            </a:r>
            <a:r>
              <a:rPr lang="en-US" dirty="0"/>
              <a:t> </a:t>
            </a:r>
            <a:r>
              <a:rPr lang="en-US" dirty="0" err="1"/>
              <a:t>için</a:t>
            </a:r>
            <a:r>
              <a:rPr lang="en-US" dirty="0"/>
              <a:t> </a:t>
            </a:r>
            <a:r>
              <a:rPr lang="en-US" dirty="0" err="1"/>
              <a:t>yazılım</a:t>
            </a:r>
            <a:r>
              <a:rPr lang="en-US" dirty="0"/>
              <a:t>, </a:t>
            </a:r>
            <a:r>
              <a:rPr lang="en-US" dirty="0" err="1"/>
              <a:t>bir</a:t>
            </a:r>
            <a:r>
              <a:rPr lang="en-US" dirty="0"/>
              <a:t> dizi </a:t>
            </a:r>
            <a:r>
              <a:rPr lang="en-US" dirty="0" err="1"/>
              <a:t>alternatif</a:t>
            </a:r>
            <a:r>
              <a:rPr lang="en-US" dirty="0"/>
              <a:t> </a:t>
            </a:r>
            <a:r>
              <a:rPr lang="en-US" dirty="0" err="1"/>
              <a:t>kelime</a:t>
            </a:r>
            <a:r>
              <a:rPr lang="en-US" dirty="0"/>
              <a:t> </a:t>
            </a:r>
            <a:r>
              <a:rPr lang="en-US" dirty="0" err="1"/>
              <a:t>dizisi</a:t>
            </a:r>
            <a:r>
              <a:rPr lang="en-US" dirty="0"/>
              <a:t> (</a:t>
            </a:r>
            <a:r>
              <a:rPr lang="en-US" dirty="0" err="1"/>
              <a:t>örneğin</a:t>
            </a:r>
            <a:r>
              <a:rPr lang="en-US" dirty="0"/>
              <a:t> {I have, I had, I has, me have, me had}) </a:t>
            </a:r>
            <a:r>
              <a:rPr lang="en-US" dirty="0" err="1"/>
              <a:t>oluşturur</a:t>
            </a:r>
            <a:r>
              <a:rPr lang="en-US" dirty="0"/>
              <a:t> </a:t>
            </a:r>
            <a:r>
              <a:rPr lang="en-US" dirty="0" err="1"/>
              <a:t>ve</a:t>
            </a:r>
            <a:r>
              <a:rPr lang="en-US" dirty="0"/>
              <a:t> </a:t>
            </a:r>
            <a:r>
              <a:rPr lang="en-US" dirty="0" err="1"/>
              <a:t>bu</a:t>
            </a:r>
            <a:r>
              <a:rPr lang="en-US" dirty="0"/>
              <a:t> </a:t>
            </a:r>
            <a:r>
              <a:rPr lang="en-US" dirty="0" err="1"/>
              <a:t>dizileri</a:t>
            </a:r>
            <a:r>
              <a:rPr lang="en-US" dirty="0"/>
              <a:t> </a:t>
            </a:r>
            <a:r>
              <a:rPr lang="en-US" dirty="0" err="1"/>
              <a:t>puanlayarak</a:t>
            </a:r>
            <a:r>
              <a:rPr lang="en-US" dirty="0"/>
              <a:t> </a:t>
            </a:r>
            <a:r>
              <a:rPr lang="en-US" dirty="0" err="1"/>
              <a:t>en</a:t>
            </a:r>
            <a:r>
              <a:rPr lang="en-US" dirty="0"/>
              <a:t> </a:t>
            </a:r>
            <a:r>
              <a:rPr lang="en-US" dirty="0" err="1"/>
              <a:t>muhtemel</a:t>
            </a:r>
            <a:r>
              <a:rPr lang="en-US" dirty="0"/>
              <a:t> </a:t>
            </a:r>
            <a:r>
              <a:rPr lang="en-US" dirty="0" err="1"/>
              <a:t>çeviri</a:t>
            </a:r>
            <a:r>
              <a:rPr lang="en-US" dirty="0"/>
              <a:t> </a:t>
            </a:r>
            <a:r>
              <a:rPr lang="en-US" dirty="0" err="1"/>
              <a:t>dizisini</a:t>
            </a:r>
            <a:r>
              <a:rPr lang="en-US" dirty="0"/>
              <a:t> </a:t>
            </a:r>
            <a:r>
              <a:rPr lang="en-US" dirty="0" err="1"/>
              <a:t>belirler</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2423062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30</a:t>
            </a:fld>
            <a:endParaRPr lang="en-US"/>
          </a:p>
        </p:txBody>
      </p:sp>
    </p:spTree>
    <p:extLst>
      <p:ext uri="{BB962C8B-B14F-4D97-AF65-F5344CB8AC3E}">
        <p14:creationId xmlns:p14="http://schemas.microsoft.com/office/powerpoint/2010/main" val="3876777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31</a:t>
            </a:fld>
            <a:endParaRPr lang="en-US"/>
          </a:p>
        </p:txBody>
      </p:sp>
    </p:spTree>
    <p:extLst>
      <p:ext uri="{BB962C8B-B14F-4D97-AF65-F5344CB8AC3E}">
        <p14:creationId xmlns:p14="http://schemas.microsoft.com/office/powerpoint/2010/main" val="1669246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Google Sans"/>
              </a:rPr>
              <a:t>What is vanishing gradient problem? Vanishing gradient problem is a phenomenon that occurs during the training of deep neural networks, where the gradients that are used to update the network become extremely small or "vanish" as they are </a:t>
            </a:r>
            <a:r>
              <a:rPr lang="en-US" b="0" i="0" dirty="0" err="1">
                <a:solidFill>
                  <a:srgbClr val="BDC1C6"/>
                </a:solidFill>
                <a:effectLst/>
                <a:latin typeface="Google Sans"/>
              </a:rPr>
              <a:t>backpropogated</a:t>
            </a:r>
            <a:r>
              <a:rPr lang="en-US" b="0" i="0">
                <a:solidFill>
                  <a:srgbClr val="BDC1C6"/>
                </a:solidFill>
                <a:effectLst/>
                <a:latin typeface="Google Sans"/>
              </a:rPr>
              <a:t> from the output layers to the earlier layers.</a:t>
            </a:r>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32</a:t>
            </a:fld>
            <a:endParaRPr lang="en-US"/>
          </a:p>
        </p:txBody>
      </p:sp>
    </p:spTree>
    <p:extLst>
      <p:ext uri="{BB962C8B-B14F-4D97-AF65-F5344CB8AC3E}">
        <p14:creationId xmlns:p14="http://schemas.microsoft.com/office/powerpoint/2010/main" val="4058941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33</a:t>
            </a:fld>
            <a:endParaRPr lang="en-US"/>
          </a:p>
        </p:txBody>
      </p:sp>
    </p:spTree>
    <p:extLst>
      <p:ext uri="{BB962C8B-B14F-4D97-AF65-F5344CB8AC3E}">
        <p14:creationId xmlns:p14="http://schemas.microsoft.com/office/powerpoint/2010/main" val="3340380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Nasıl</a:t>
            </a:r>
            <a:r>
              <a:rPr lang="en-US" dirty="0"/>
              <a:t> </a:t>
            </a:r>
            <a:r>
              <a:rPr lang="en-US" dirty="0" err="1"/>
              <a:t>unutulacağını</a:t>
            </a:r>
            <a:r>
              <a:rPr lang="en-US" dirty="0"/>
              <a:t> </a:t>
            </a:r>
            <a:r>
              <a:rPr lang="en-US" dirty="0" err="1"/>
              <a:t>öğreniyorlar</a:t>
            </a:r>
            <a:r>
              <a:rPr lang="en-US" dirty="0"/>
              <a:t> </a:t>
            </a:r>
            <a:r>
              <a:rPr lang="en-US" dirty="0">
                <a:sym typeface="Wingdings" pitchFamily="2" charset="2"/>
              </a:rPr>
              <a:t>. RNN de ne </a:t>
            </a:r>
            <a:r>
              <a:rPr lang="en-US" dirty="0" err="1">
                <a:sym typeface="Wingdings" pitchFamily="2" charset="2"/>
              </a:rPr>
              <a:t>dedik</a:t>
            </a:r>
            <a:r>
              <a:rPr lang="en-US" dirty="0">
                <a:sym typeface="Wingdings" pitchFamily="2" charset="2"/>
              </a:rPr>
              <a:t> sequence </a:t>
            </a:r>
            <a:r>
              <a:rPr lang="en-US" dirty="0" err="1">
                <a:sym typeface="Wingdings" pitchFamily="2" charset="2"/>
              </a:rPr>
              <a:t>te</a:t>
            </a:r>
            <a:r>
              <a:rPr lang="en-US" dirty="0">
                <a:sym typeface="Wingdings" pitchFamily="2" charset="2"/>
              </a:rPr>
              <a:t> ne </a:t>
            </a:r>
            <a:r>
              <a:rPr lang="en-US" dirty="0" err="1">
                <a:sym typeface="Wingdings" pitchFamily="2" charset="2"/>
              </a:rPr>
              <a:t>varsa</a:t>
            </a:r>
            <a:r>
              <a:rPr lang="en-US" dirty="0">
                <a:sym typeface="Wingdings" pitchFamily="2" charset="2"/>
              </a:rPr>
              <a:t> </a:t>
            </a:r>
            <a:r>
              <a:rPr lang="en-US" dirty="0" err="1">
                <a:sym typeface="Wingdings" pitchFamily="2" charset="2"/>
              </a:rPr>
              <a:t>hepsini</a:t>
            </a:r>
            <a:r>
              <a:rPr lang="en-US" dirty="0">
                <a:sym typeface="Wingdings" pitchFamily="2" charset="2"/>
              </a:rPr>
              <a:t> </a:t>
            </a:r>
            <a:r>
              <a:rPr lang="en-US" dirty="0" err="1">
                <a:sym typeface="Wingdings" pitchFamily="2" charset="2"/>
              </a:rPr>
              <a:t>öğrenemye</a:t>
            </a:r>
            <a:r>
              <a:rPr lang="en-US" dirty="0">
                <a:sym typeface="Wingdings" pitchFamily="2" charset="2"/>
              </a:rPr>
              <a:t> </a:t>
            </a:r>
            <a:r>
              <a:rPr lang="en-US" dirty="0" err="1">
                <a:sym typeface="Wingdings" pitchFamily="2" charset="2"/>
              </a:rPr>
              <a:t>ve</a:t>
            </a:r>
            <a:r>
              <a:rPr lang="en-US" dirty="0">
                <a:sym typeface="Wingdings" pitchFamily="2" charset="2"/>
              </a:rPr>
              <a:t> </a:t>
            </a:r>
            <a:r>
              <a:rPr lang="en-US" dirty="0" err="1">
                <a:sym typeface="Wingdings" pitchFamily="2" charset="2"/>
              </a:rPr>
              <a:t>taşımaya</a:t>
            </a:r>
            <a:r>
              <a:rPr lang="en-US" dirty="0">
                <a:sym typeface="Wingdings" pitchFamily="2" charset="2"/>
              </a:rPr>
              <a:t> </a:t>
            </a:r>
            <a:r>
              <a:rPr lang="en-US" dirty="0" err="1">
                <a:sym typeface="Wingdings" pitchFamily="2" charset="2"/>
              </a:rPr>
              <a:t>çalışıyorduk</a:t>
            </a:r>
            <a:r>
              <a:rPr lang="en-US" dirty="0">
                <a:sym typeface="Wingdings" pitchFamily="2" charset="2"/>
              </a:rPr>
              <a:t>. </a:t>
            </a:r>
            <a:r>
              <a:rPr lang="en-US" dirty="0" err="1">
                <a:sym typeface="Wingdings" pitchFamily="2" charset="2"/>
              </a:rPr>
              <a:t>Burada</a:t>
            </a:r>
            <a:r>
              <a:rPr lang="en-US" dirty="0">
                <a:sym typeface="Wingdings" pitchFamily="2" charset="2"/>
              </a:rPr>
              <a:t> </a:t>
            </a:r>
            <a:r>
              <a:rPr lang="en-US" dirty="0" err="1">
                <a:sym typeface="Wingdings" pitchFamily="2" charset="2"/>
              </a:rPr>
              <a:t>çözmeye</a:t>
            </a:r>
            <a:r>
              <a:rPr lang="en-US" dirty="0">
                <a:sym typeface="Wingdings" pitchFamily="2" charset="2"/>
              </a:rPr>
              <a:t> </a:t>
            </a:r>
            <a:r>
              <a:rPr lang="en-US" dirty="0" err="1">
                <a:sym typeface="Wingdings" pitchFamily="2" charset="2"/>
              </a:rPr>
              <a:t>çalıştığımız</a:t>
            </a:r>
            <a:r>
              <a:rPr lang="en-US" dirty="0">
                <a:sym typeface="Wingdings" pitchFamily="2" charset="2"/>
              </a:rPr>
              <a:t> problem </a:t>
            </a:r>
            <a:r>
              <a:rPr lang="en-US" dirty="0" err="1">
                <a:sym typeface="Wingdings" pitchFamily="2" charset="2"/>
              </a:rPr>
              <a:t>için</a:t>
            </a:r>
            <a:r>
              <a:rPr lang="en-US" dirty="0">
                <a:sym typeface="Wingdings" pitchFamily="2" charset="2"/>
              </a:rPr>
              <a:t> </a:t>
            </a:r>
            <a:r>
              <a:rPr lang="en-US" dirty="0" err="1">
                <a:sym typeface="Wingdings" pitchFamily="2" charset="2"/>
              </a:rPr>
              <a:t>önemli</a:t>
            </a:r>
            <a:r>
              <a:rPr lang="en-US" dirty="0">
                <a:sym typeface="Wingdings" pitchFamily="2" charset="2"/>
              </a:rPr>
              <a:t> </a:t>
            </a:r>
            <a:r>
              <a:rPr lang="en-US" dirty="0" err="1">
                <a:sym typeface="Wingdings" pitchFamily="2" charset="2"/>
              </a:rPr>
              <a:t>olmayan</a:t>
            </a:r>
            <a:r>
              <a:rPr lang="en-US" dirty="0">
                <a:sym typeface="Wingdings" pitchFamily="2" charset="2"/>
              </a:rPr>
              <a:t> </a:t>
            </a:r>
            <a:r>
              <a:rPr lang="en-US" dirty="0" err="1">
                <a:sym typeface="Wingdings" pitchFamily="2" charset="2"/>
              </a:rPr>
              <a:t>bilgileri</a:t>
            </a:r>
            <a:r>
              <a:rPr lang="en-US" dirty="0">
                <a:sym typeface="Wingdings" pitchFamily="2" charset="2"/>
              </a:rPr>
              <a:t> </a:t>
            </a:r>
            <a:r>
              <a:rPr lang="en-US" dirty="0" err="1">
                <a:sym typeface="Wingdings" pitchFamily="2" charset="2"/>
              </a:rPr>
              <a:t>elemeye</a:t>
            </a:r>
            <a:r>
              <a:rPr lang="en-US" dirty="0">
                <a:sym typeface="Wingdings" pitchFamily="2" charset="2"/>
              </a:rPr>
              <a:t> </a:t>
            </a:r>
            <a:r>
              <a:rPr lang="en-US" dirty="0" err="1">
                <a:sym typeface="Wingdings" pitchFamily="2" charset="2"/>
              </a:rPr>
              <a:t>çalışıyor</a:t>
            </a:r>
            <a:r>
              <a:rPr lang="en-US" dirty="0">
                <a:sym typeface="Wingdings" pitchFamily="2" charset="2"/>
              </a:rPr>
              <a:t>.</a:t>
            </a:r>
          </a:p>
          <a:p>
            <a:endParaRPr lang="en-US" dirty="0">
              <a:sym typeface="Wingdings" pitchFamily="2" charset="2"/>
            </a:endParaRPr>
          </a:p>
          <a:p>
            <a:r>
              <a:rPr lang="en-US" dirty="0"/>
              <a:t>LSTM, </a:t>
            </a:r>
            <a:r>
              <a:rPr lang="en-US" dirty="0" err="1"/>
              <a:t>modelinizin</a:t>
            </a:r>
            <a:r>
              <a:rPr lang="en-US" dirty="0"/>
              <a:t> </a:t>
            </a:r>
            <a:r>
              <a:rPr lang="en-US" dirty="0" err="1"/>
              <a:t>belirli</a:t>
            </a:r>
            <a:r>
              <a:rPr lang="en-US" dirty="0"/>
              <a:t> </a:t>
            </a:r>
            <a:r>
              <a:rPr lang="en-US" dirty="0" err="1"/>
              <a:t>girdileri</a:t>
            </a:r>
            <a:r>
              <a:rPr lang="en-US" dirty="0"/>
              <a:t> </a:t>
            </a:r>
            <a:r>
              <a:rPr lang="en-US" dirty="0" err="1"/>
              <a:t>hatırlamasına</a:t>
            </a:r>
            <a:r>
              <a:rPr lang="en-US" dirty="0"/>
              <a:t> </a:t>
            </a:r>
            <a:r>
              <a:rPr lang="en-US" dirty="0" err="1"/>
              <a:t>ve</a:t>
            </a:r>
            <a:r>
              <a:rPr lang="en-US" dirty="0"/>
              <a:t> </a:t>
            </a:r>
            <a:r>
              <a:rPr lang="en-US" dirty="0" err="1"/>
              <a:t>unutmasına</a:t>
            </a:r>
            <a:r>
              <a:rPr lang="en-US" dirty="0"/>
              <a:t> </a:t>
            </a:r>
            <a:r>
              <a:rPr lang="en-US" dirty="0" err="1"/>
              <a:t>olanak</a:t>
            </a:r>
            <a:r>
              <a:rPr lang="en-US" dirty="0"/>
              <a:t> </a:t>
            </a:r>
            <a:r>
              <a:rPr lang="en-US" dirty="0" err="1"/>
              <a:t>tanır</a:t>
            </a:r>
            <a:r>
              <a:rPr lang="en-US" dirty="0"/>
              <a:t>. Bir </a:t>
            </a:r>
            <a:r>
              <a:rPr lang="en-US" dirty="0" err="1"/>
              <a:t>hücre</a:t>
            </a:r>
            <a:r>
              <a:rPr lang="en-US" dirty="0"/>
              <a:t> </a:t>
            </a:r>
            <a:r>
              <a:rPr lang="en-US" dirty="0" err="1"/>
              <a:t>durumu</a:t>
            </a:r>
            <a:r>
              <a:rPr lang="en-US" dirty="0"/>
              <a:t> </a:t>
            </a:r>
            <a:r>
              <a:rPr lang="en-US" dirty="0" err="1"/>
              <a:t>ve</a:t>
            </a:r>
            <a:r>
              <a:rPr lang="en-US" dirty="0"/>
              <a:t> </a:t>
            </a:r>
            <a:r>
              <a:rPr lang="en-US" dirty="0" err="1"/>
              <a:t>üç</a:t>
            </a:r>
            <a:r>
              <a:rPr lang="en-US" dirty="0"/>
              <a:t> </a:t>
            </a:r>
            <a:r>
              <a:rPr lang="en-US" dirty="0" err="1"/>
              <a:t>kapısı</a:t>
            </a:r>
            <a:r>
              <a:rPr lang="en-US" dirty="0"/>
              <a:t> </a:t>
            </a:r>
            <a:r>
              <a:rPr lang="en-US" dirty="0" err="1"/>
              <a:t>olan</a:t>
            </a:r>
            <a:r>
              <a:rPr lang="en-US" dirty="0"/>
              <a:t> </a:t>
            </a:r>
            <a:r>
              <a:rPr lang="en-US" dirty="0" err="1"/>
              <a:t>bir</a:t>
            </a:r>
            <a:r>
              <a:rPr lang="en-US" dirty="0"/>
              <a:t> </a:t>
            </a:r>
            <a:r>
              <a:rPr lang="en-US" dirty="0" err="1"/>
              <a:t>gizli</a:t>
            </a:r>
            <a:r>
              <a:rPr lang="en-US" dirty="0"/>
              <a:t> </a:t>
            </a:r>
            <a:r>
              <a:rPr lang="en-US" dirty="0" err="1"/>
              <a:t>durumdan</a:t>
            </a:r>
            <a:r>
              <a:rPr lang="en-US" dirty="0"/>
              <a:t> </a:t>
            </a:r>
            <a:r>
              <a:rPr lang="en-US" dirty="0" err="1"/>
              <a:t>oluşur</a:t>
            </a:r>
            <a:r>
              <a:rPr lang="en-US" dirty="0"/>
              <a:t>. </a:t>
            </a:r>
            <a:r>
              <a:rPr lang="en-US" dirty="0" err="1"/>
              <a:t>Kapılar</a:t>
            </a:r>
            <a:r>
              <a:rPr lang="en-US" dirty="0"/>
              <a:t>, </a:t>
            </a:r>
            <a:r>
              <a:rPr lang="en-US" dirty="0" err="1"/>
              <a:t>eğimlerin</a:t>
            </a:r>
            <a:r>
              <a:rPr lang="en-US" dirty="0"/>
              <a:t> </a:t>
            </a:r>
            <a:r>
              <a:rPr lang="en-US" dirty="0" err="1"/>
              <a:t>değişmeden</a:t>
            </a:r>
            <a:r>
              <a:rPr lang="en-US" dirty="0"/>
              <a:t> </a:t>
            </a:r>
            <a:r>
              <a:rPr lang="en-US" dirty="0" err="1"/>
              <a:t>akmasına</a:t>
            </a:r>
            <a:r>
              <a:rPr lang="en-US" dirty="0"/>
              <a:t> </a:t>
            </a:r>
            <a:r>
              <a:rPr lang="en-US" dirty="0" err="1"/>
              <a:t>izin</a:t>
            </a:r>
            <a:r>
              <a:rPr lang="en-US" dirty="0"/>
              <a:t> </a:t>
            </a:r>
            <a:r>
              <a:rPr lang="en-US" dirty="0" err="1"/>
              <a:t>verir</a:t>
            </a:r>
            <a:r>
              <a:rPr lang="en-US" dirty="0"/>
              <a:t>. </a:t>
            </a:r>
            <a:r>
              <a:rPr lang="en-US" dirty="0" err="1"/>
              <a:t>Üç</a:t>
            </a:r>
            <a:r>
              <a:rPr lang="en-US" dirty="0"/>
              <a:t> </a:t>
            </a:r>
            <a:r>
              <a:rPr lang="en-US" dirty="0" err="1"/>
              <a:t>kapıyı</a:t>
            </a:r>
            <a:r>
              <a:rPr lang="en-US" dirty="0"/>
              <a:t> </a:t>
            </a:r>
            <a:r>
              <a:rPr lang="en-US" dirty="0" err="1"/>
              <a:t>şu</a:t>
            </a:r>
            <a:r>
              <a:rPr lang="en-US" dirty="0"/>
              <a:t> </a:t>
            </a:r>
            <a:r>
              <a:rPr lang="en-US" dirty="0" err="1"/>
              <a:t>şekilde</a:t>
            </a:r>
            <a:r>
              <a:rPr lang="en-US" dirty="0"/>
              <a:t> </a:t>
            </a:r>
            <a:r>
              <a:rPr lang="en-US" dirty="0" err="1"/>
              <a:t>düşünebilirsiniz</a:t>
            </a:r>
            <a:r>
              <a:rPr lang="en-US" dirty="0"/>
              <a:t>:</a:t>
            </a:r>
          </a:p>
          <a:p>
            <a:endParaRPr lang="en-US" dirty="0"/>
          </a:p>
          <a:p>
            <a:r>
              <a:rPr lang="en-US" dirty="0" err="1"/>
              <a:t>Giriş</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a:t>
            </a:r>
            <a:r>
              <a:rPr lang="en-US" dirty="0"/>
              <a:t> </a:t>
            </a:r>
            <a:r>
              <a:rPr lang="en-US" dirty="0" err="1"/>
              <a:t>gireceğinizi</a:t>
            </a:r>
            <a:r>
              <a:rPr lang="en-US" dirty="0"/>
              <a:t> </a:t>
            </a:r>
            <a:r>
              <a:rPr lang="en-US" dirty="0" err="1"/>
              <a:t>söyler</a:t>
            </a:r>
            <a:r>
              <a:rPr lang="en-US" dirty="0"/>
              <a:t>.</a:t>
            </a:r>
          </a:p>
          <a:p>
            <a:endParaRPr lang="en-US" dirty="0"/>
          </a:p>
          <a:p>
            <a:r>
              <a:rPr lang="en-US" dirty="0" err="1"/>
              <a:t>Unutma</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bilginin</a:t>
            </a:r>
            <a:r>
              <a:rPr lang="en-US" dirty="0"/>
              <a:t> </a:t>
            </a:r>
            <a:r>
              <a:rPr lang="en-US" dirty="0" err="1"/>
              <a:t>unutulması</a:t>
            </a:r>
            <a:r>
              <a:rPr lang="en-US" dirty="0"/>
              <a:t> </a:t>
            </a:r>
            <a:r>
              <a:rPr lang="en-US" dirty="0" err="1"/>
              <a:t>gerektiğini</a:t>
            </a:r>
            <a:r>
              <a:rPr lang="en-US" dirty="0"/>
              <a:t> </a:t>
            </a:r>
            <a:r>
              <a:rPr lang="en-US" dirty="0" err="1"/>
              <a:t>söyler</a:t>
            </a:r>
            <a:r>
              <a:rPr lang="en-US" dirty="0"/>
              <a:t>.</a:t>
            </a:r>
          </a:p>
          <a:p>
            <a:endParaRPr lang="en-US" dirty="0"/>
          </a:p>
          <a:p>
            <a:r>
              <a:rPr lang="en-US" dirty="0" err="1"/>
              <a:t>Çıkış</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bilginin</a:t>
            </a:r>
            <a:r>
              <a:rPr lang="en-US" dirty="0"/>
              <a:t> </a:t>
            </a:r>
            <a:r>
              <a:rPr lang="en-US" dirty="0" err="1"/>
              <a:t>iletileceğini</a:t>
            </a:r>
            <a:r>
              <a:rPr lang="en-US" dirty="0"/>
              <a:t> </a:t>
            </a:r>
            <a:r>
              <a:rPr lang="en-US" dirty="0" err="1"/>
              <a:t>söyler</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34</a:t>
            </a:fld>
            <a:endParaRPr lang="en-US"/>
          </a:p>
        </p:txBody>
      </p:sp>
    </p:spTree>
    <p:extLst>
      <p:ext uri="{BB962C8B-B14F-4D97-AF65-F5344CB8AC3E}">
        <p14:creationId xmlns:p14="http://schemas.microsoft.com/office/powerpoint/2010/main" val="391187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35</a:t>
            </a:fld>
            <a:endParaRPr lang="en-US"/>
          </a:p>
        </p:txBody>
      </p:sp>
    </p:spTree>
    <p:extLst>
      <p:ext uri="{BB962C8B-B14F-4D97-AF65-F5344CB8AC3E}">
        <p14:creationId xmlns:p14="http://schemas.microsoft.com/office/powerpoint/2010/main" val="1980027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36</a:t>
            </a:fld>
            <a:endParaRPr lang="en-US"/>
          </a:p>
        </p:txBody>
      </p:sp>
    </p:spTree>
    <p:extLst>
      <p:ext uri="{BB962C8B-B14F-4D97-AF65-F5344CB8AC3E}">
        <p14:creationId xmlns:p14="http://schemas.microsoft.com/office/powerpoint/2010/main" val="2830064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Görebileceğiniz</a:t>
            </a:r>
            <a:r>
              <a:rPr lang="en-US" dirty="0"/>
              <a:t> </a:t>
            </a:r>
            <a:r>
              <a:rPr lang="en-US" dirty="0" err="1"/>
              <a:t>gibi</a:t>
            </a:r>
            <a:r>
              <a:rPr lang="en-US" dirty="0"/>
              <a:t>, ilk </a:t>
            </a:r>
            <a:r>
              <a:rPr lang="en-US" dirty="0" err="1"/>
              <a:t>cümle</a:t>
            </a:r>
            <a:r>
              <a:rPr lang="en-US" dirty="0"/>
              <a:t>, </a:t>
            </a:r>
            <a:r>
              <a:rPr lang="en-US" dirty="0" err="1"/>
              <a:t>modelin</a:t>
            </a:r>
            <a:r>
              <a:rPr lang="en-US" dirty="0"/>
              <a:t> </a:t>
            </a:r>
            <a:r>
              <a:rPr lang="en-US" dirty="0" err="1"/>
              <a:t>eğitim</a:t>
            </a:r>
            <a:r>
              <a:rPr lang="en-US" dirty="0"/>
              <a:t> </a:t>
            </a:r>
            <a:r>
              <a:rPr lang="en-US" dirty="0" err="1"/>
              <a:t>aldığı</a:t>
            </a:r>
            <a:r>
              <a:rPr lang="en-US" dirty="0"/>
              <a:t> </a:t>
            </a:r>
            <a:r>
              <a:rPr lang="en-US" dirty="0" err="1"/>
              <a:t>dizilerden</a:t>
            </a:r>
            <a:r>
              <a:rPr lang="en-US" dirty="0"/>
              <a:t> </a:t>
            </a:r>
            <a:r>
              <a:rPr lang="en-US" dirty="0" err="1"/>
              <a:t>biridir</a:t>
            </a:r>
            <a:r>
              <a:rPr lang="en-US" dirty="0"/>
              <a:t> </a:t>
            </a:r>
            <a:r>
              <a:rPr lang="en-US" dirty="0" err="1"/>
              <a:t>ve</a:t>
            </a:r>
            <a:r>
              <a:rPr lang="en-US" dirty="0"/>
              <a:t> </a:t>
            </a:r>
            <a:r>
              <a:rPr lang="en-US" dirty="0" err="1"/>
              <a:t>bu</a:t>
            </a:r>
            <a:r>
              <a:rPr lang="en-US" dirty="0"/>
              <a:t> </a:t>
            </a:r>
            <a:r>
              <a:rPr lang="en-US" dirty="0" err="1"/>
              <a:t>nedenle</a:t>
            </a:r>
            <a:r>
              <a:rPr lang="en-US" dirty="0"/>
              <a:t> </a:t>
            </a:r>
            <a:r>
              <a:rPr lang="en-US" dirty="0" err="1"/>
              <a:t>karşılaştırıldığında</a:t>
            </a:r>
            <a:r>
              <a:rPr lang="en-US" dirty="0"/>
              <a:t> </a:t>
            </a:r>
            <a:r>
              <a:rPr lang="en-US" dirty="0" err="1"/>
              <a:t>şaşkınlık</a:t>
            </a:r>
            <a:r>
              <a:rPr lang="en-US" dirty="0"/>
              <a:t> (perplexity) </a:t>
            </a:r>
            <a:r>
              <a:rPr lang="en-US" dirty="0" err="1"/>
              <a:t>çok</a:t>
            </a:r>
            <a:r>
              <a:rPr lang="en-US" dirty="0"/>
              <a:t> </a:t>
            </a:r>
            <a:r>
              <a:rPr lang="en-US" dirty="0" err="1"/>
              <a:t>daha</a:t>
            </a:r>
            <a:r>
              <a:rPr lang="en-US" dirty="0"/>
              <a:t> </a:t>
            </a:r>
            <a:r>
              <a:rPr lang="en-US" dirty="0" err="1"/>
              <a:t>düşüktür</a:t>
            </a:r>
            <a:r>
              <a:rPr lang="en-US" dirty="0"/>
              <a:t>. Model </a:t>
            </a:r>
            <a:r>
              <a:rPr lang="en-US" dirty="0" err="1"/>
              <a:t>daha</a:t>
            </a:r>
            <a:r>
              <a:rPr lang="en-US" dirty="0"/>
              <a:t> </a:t>
            </a:r>
            <a:r>
              <a:rPr lang="en-US" dirty="0" err="1"/>
              <a:t>önce</a:t>
            </a:r>
            <a:r>
              <a:rPr lang="en-US" dirty="0"/>
              <a:t> </a:t>
            </a:r>
            <a:r>
              <a:rPr lang="en-US" dirty="0" err="1"/>
              <a:t>ikinci</a:t>
            </a:r>
            <a:r>
              <a:rPr lang="en-US" dirty="0"/>
              <a:t> </a:t>
            </a:r>
            <a:r>
              <a:rPr lang="en-US" dirty="0" err="1"/>
              <a:t>cümleyi</a:t>
            </a:r>
            <a:r>
              <a:rPr lang="en-US" dirty="0"/>
              <a:t> </a:t>
            </a:r>
            <a:r>
              <a:rPr lang="en-US" dirty="0" err="1"/>
              <a:t>görmediği</a:t>
            </a:r>
            <a:r>
              <a:rPr lang="en-US" dirty="0"/>
              <a:t> </a:t>
            </a:r>
            <a:r>
              <a:rPr lang="en-US" dirty="0" err="1"/>
              <a:t>için</a:t>
            </a:r>
            <a:r>
              <a:rPr lang="en-US" dirty="0"/>
              <a:t> GPT-2 </a:t>
            </a:r>
            <a:r>
              <a:rPr lang="en-US" dirty="0" err="1"/>
              <a:t>modeli</a:t>
            </a:r>
            <a:r>
              <a:rPr lang="en-US" dirty="0"/>
              <a:t> </a:t>
            </a:r>
            <a:r>
              <a:rPr lang="en-US" dirty="0" err="1"/>
              <a:t>ona</a:t>
            </a:r>
            <a:r>
              <a:rPr lang="en-US" dirty="0"/>
              <a:t> </a:t>
            </a:r>
            <a:r>
              <a:rPr lang="en-US" dirty="0" err="1"/>
              <a:t>daha</a:t>
            </a:r>
            <a:r>
              <a:rPr lang="en-US" dirty="0"/>
              <a:t> </a:t>
            </a:r>
            <a:r>
              <a:rPr lang="en-US" dirty="0" err="1"/>
              <a:t>fazla</a:t>
            </a:r>
            <a:r>
              <a:rPr lang="en-US" dirty="0"/>
              <a:t> </a:t>
            </a:r>
            <a:r>
              <a:rPr lang="en-US" dirty="0" err="1"/>
              <a:t>şaşırmış</a:t>
            </a:r>
            <a:r>
              <a:rPr lang="en-US" dirty="0"/>
              <a:t> </a:t>
            </a:r>
            <a:r>
              <a:rPr lang="en-US" dirty="0" err="1"/>
              <a:t>durumda</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37</a:t>
            </a:fld>
            <a:endParaRPr lang="en-US"/>
          </a:p>
        </p:txBody>
      </p:sp>
    </p:spTree>
    <p:extLst>
      <p:ext uri="{BB962C8B-B14F-4D97-AF65-F5344CB8AC3E}">
        <p14:creationId xmlns:p14="http://schemas.microsoft.com/office/powerpoint/2010/main" val="16996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Bizim</a:t>
            </a:r>
            <a:r>
              <a:rPr lang="en-US" dirty="0"/>
              <a:t> </a:t>
            </a:r>
            <a:r>
              <a:rPr lang="en-US" dirty="0" err="1"/>
              <a:t>örneğimizde</a:t>
            </a:r>
            <a:r>
              <a:rPr lang="en-US" dirty="0"/>
              <a:t> c=8 </a:t>
            </a:r>
            <a:r>
              <a:rPr lang="en-US" dirty="0" err="1"/>
              <a:t>ve</a:t>
            </a:r>
            <a:r>
              <a:rPr lang="en-US" dirty="0"/>
              <a:t> r=8 </a:t>
            </a:r>
            <a:r>
              <a:rPr lang="en-US" dirty="0" err="1"/>
              <a:t>yani</a:t>
            </a:r>
            <a:r>
              <a:rPr lang="en-US" dirty="0"/>
              <a:t> brevity score =1</a:t>
            </a:r>
          </a:p>
          <a:p>
            <a:pPr algn="l">
              <a:buFont typeface="Arial" panose="020B0604020202020204" pitchFamily="34" charset="0"/>
              <a:buChar char="•"/>
            </a:pPr>
            <a:r>
              <a:rPr lang="en-US" dirty="0" err="1"/>
              <a:t>Avantajları</a:t>
            </a:r>
            <a:r>
              <a:rPr lang="en-US" dirty="0"/>
              <a:t> : </a:t>
            </a:r>
            <a:r>
              <a:rPr lang="en-US" b="0" i="0" dirty="0">
                <a:solidFill>
                  <a:srgbClr val="242424"/>
                </a:solidFill>
                <a:effectLst/>
                <a:latin typeface="source-serif-pro"/>
              </a:rPr>
              <a:t>It is quick to calculate and easy to understand.</a:t>
            </a:r>
          </a:p>
          <a:p>
            <a:pPr algn="l">
              <a:buFont typeface="Arial" panose="020B0604020202020204" pitchFamily="34" charset="0"/>
              <a:buChar char="•"/>
            </a:pPr>
            <a:r>
              <a:rPr lang="en-US" b="0" i="0" dirty="0">
                <a:solidFill>
                  <a:srgbClr val="242424"/>
                </a:solidFill>
                <a:effectLst/>
                <a:latin typeface="source-serif-pro"/>
              </a:rPr>
              <a:t>It corresponds with the way a human would evaluate the same text.</a:t>
            </a:r>
          </a:p>
          <a:p>
            <a:endParaRPr lang="en-US" dirty="0"/>
          </a:p>
          <a:p>
            <a:endParaRPr lang="en-US" dirty="0"/>
          </a:p>
          <a:p>
            <a:r>
              <a:rPr lang="en-US" dirty="0" err="1"/>
              <a:t>Dezavantajları</a:t>
            </a:r>
            <a:r>
              <a:rPr lang="en-US" dirty="0"/>
              <a:t> : </a:t>
            </a:r>
          </a:p>
        </p:txBody>
      </p:sp>
      <p:sp>
        <p:nvSpPr>
          <p:cNvPr id="4" name="Slide Number Placeholder 3"/>
          <p:cNvSpPr>
            <a:spLocks noGrp="1"/>
          </p:cNvSpPr>
          <p:nvPr>
            <p:ph type="sldNum" sz="quarter" idx="10"/>
          </p:nvPr>
        </p:nvSpPr>
        <p:spPr/>
        <p:txBody>
          <a:bodyPr/>
          <a:lstStyle/>
          <a:p>
            <a:fld id="{78DB07BF-2576-D140-9F34-ADCACCA99E93}" type="slidenum">
              <a:rPr lang="en-US" smtClean="0"/>
              <a:t>38</a:t>
            </a:fld>
            <a:endParaRPr lang="en-US"/>
          </a:p>
        </p:txBody>
      </p:sp>
    </p:spTree>
    <p:extLst>
      <p:ext uri="{BB962C8B-B14F-4D97-AF65-F5344CB8AC3E}">
        <p14:creationId xmlns:p14="http://schemas.microsoft.com/office/powerpoint/2010/main" val="1661322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39</a:t>
            </a:fld>
            <a:endParaRPr lang="en-US"/>
          </a:p>
        </p:txBody>
      </p:sp>
    </p:spTree>
    <p:extLst>
      <p:ext uri="{BB962C8B-B14F-4D97-AF65-F5344CB8AC3E}">
        <p14:creationId xmlns:p14="http://schemas.microsoft.com/office/powerpoint/2010/main" val="101836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2359124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40</a:t>
            </a:fld>
            <a:endParaRPr lang="en-US"/>
          </a:p>
        </p:txBody>
      </p:sp>
    </p:spTree>
    <p:extLst>
      <p:ext uri="{BB962C8B-B14F-4D97-AF65-F5344CB8AC3E}">
        <p14:creationId xmlns:p14="http://schemas.microsoft.com/office/powerpoint/2010/main" val="213533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49927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417315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372740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3960263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Kelime</a:t>
            </a:r>
            <a:r>
              <a:rPr lang="en-US" dirty="0"/>
              <a:t> order I </a:t>
            </a:r>
            <a:r>
              <a:rPr lang="en-US" dirty="0" err="1"/>
              <a:t>bir</a:t>
            </a:r>
            <a:r>
              <a:rPr lang="en-US" dirty="0"/>
              <a:t> </a:t>
            </a:r>
            <a:r>
              <a:rPr lang="en-US" dirty="0" err="1"/>
              <a:t>dili</a:t>
            </a:r>
            <a:r>
              <a:rPr lang="en-US" dirty="0"/>
              <a:t> </a:t>
            </a:r>
            <a:r>
              <a:rPr lang="en-US" dirty="0" err="1"/>
              <a:t>modellemek</a:t>
            </a:r>
            <a:r>
              <a:rPr lang="en-US" dirty="0"/>
              <a:t> </a:t>
            </a:r>
            <a:r>
              <a:rPr lang="en-US" dirty="0" err="1"/>
              <a:t>oldukça</a:t>
            </a:r>
            <a:r>
              <a:rPr lang="en-US" dirty="0"/>
              <a:t> </a:t>
            </a:r>
            <a:r>
              <a:rPr lang="en-US" dirty="0" err="1"/>
              <a:t>önemli</a:t>
            </a:r>
            <a:r>
              <a:rPr lang="en-US" dirty="0"/>
              <a:t>. </a:t>
            </a:r>
            <a:r>
              <a:rPr lang="en-US" dirty="0" err="1"/>
              <a:t>Bizim</a:t>
            </a:r>
            <a:r>
              <a:rPr lang="en-US" dirty="0"/>
              <a:t> </a:t>
            </a:r>
            <a:r>
              <a:rPr lang="en-US" dirty="0" err="1"/>
              <a:t>bir</a:t>
            </a:r>
            <a:r>
              <a:rPr lang="en-US" dirty="0"/>
              <a:t> </a:t>
            </a:r>
            <a:r>
              <a:rPr lang="en-US" dirty="0" err="1"/>
              <a:t>değişen</a:t>
            </a:r>
            <a:r>
              <a:rPr lang="en-US" dirty="0"/>
              <a:t> </a:t>
            </a:r>
            <a:r>
              <a:rPr lang="en-US" dirty="0" err="1"/>
              <a:t>uzuluktaki</a:t>
            </a:r>
            <a:r>
              <a:rPr lang="en-US" dirty="0"/>
              <a:t> </a:t>
            </a:r>
            <a:r>
              <a:rPr lang="en-US" dirty="0" err="1"/>
              <a:t>metinleri</a:t>
            </a:r>
            <a:r>
              <a:rPr lang="en-US" dirty="0"/>
              <a:t>, </a:t>
            </a:r>
            <a:r>
              <a:rPr lang="en-US" dirty="0" err="1"/>
              <a:t>contex</a:t>
            </a:r>
            <a:r>
              <a:rPr lang="en-US" dirty="0"/>
              <a:t> I </a:t>
            </a:r>
            <a:r>
              <a:rPr lang="en-US" dirty="0" err="1"/>
              <a:t>önemseyecek</a:t>
            </a:r>
            <a:r>
              <a:rPr lang="en-US" dirty="0"/>
              <a:t> </a:t>
            </a:r>
            <a:r>
              <a:rPr lang="en-US" dirty="0" err="1"/>
              <a:t>ve</a:t>
            </a:r>
            <a:r>
              <a:rPr lang="en-US" dirty="0"/>
              <a:t> </a:t>
            </a:r>
            <a:r>
              <a:rPr lang="en-US" dirty="0" err="1"/>
              <a:t>çok</a:t>
            </a:r>
            <a:r>
              <a:rPr lang="en-US" dirty="0"/>
              <a:t> </a:t>
            </a:r>
            <a:r>
              <a:rPr lang="en-US" dirty="0" err="1"/>
              <a:t>daha</a:t>
            </a:r>
            <a:r>
              <a:rPr lang="en-US" dirty="0"/>
              <a:t> </a:t>
            </a:r>
            <a:r>
              <a:rPr lang="en-US" dirty="0" err="1"/>
              <a:t>az</a:t>
            </a:r>
            <a:r>
              <a:rPr lang="en-US" dirty="0"/>
              <a:t> parameter </a:t>
            </a:r>
            <a:r>
              <a:rPr lang="en-US" dirty="0" err="1"/>
              <a:t>öğrenecek</a:t>
            </a:r>
            <a:r>
              <a:rPr lang="en-US" dirty="0"/>
              <a:t> </a:t>
            </a:r>
            <a:r>
              <a:rPr lang="en-US" dirty="0" err="1"/>
              <a:t>yapılra</a:t>
            </a:r>
            <a:r>
              <a:rPr lang="en-US" dirty="0"/>
              <a:t> </a:t>
            </a:r>
            <a:r>
              <a:rPr lang="en-US" dirty="0" err="1"/>
              <a:t>ihtiyaç</a:t>
            </a:r>
            <a:r>
              <a:rPr lang="en-US" dirty="0"/>
              <a:t> var. </a:t>
            </a:r>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3077115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20.11.2023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20.11.2023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20.11.2023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20.11.2023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20.11.2023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20.11.2023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20.11.2023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20.11.2023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20.11.2023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20.11.2023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20.11.2023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20.11.2023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Veri Bilimi :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r>
              <a:rPr lang="tr-TR" sz="2800" dirty="0">
                <a:effectLst/>
                <a:latin typeface="Arial" panose="020B0604020202020204" pitchFamily="34" charset="0"/>
                <a:ea typeface="Times New Roman" panose="02020603050405020304" pitchFamily="18" charset="0"/>
                <a:cs typeface="Arial" panose="020B0604020202020204" pitchFamily="34" charset="0"/>
              </a:rPr>
              <a:t> ile 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err="1">
                <a:latin typeface="Arial"/>
                <a:cs typeface="Arial"/>
              </a:rPr>
              <a:t>Neural</a:t>
            </a:r>
            <a:r>
              <a:rPr lang="tr-TR" sz="1800" b="1" dirty="0">
                <a:latin typeface="Arial"/>
                <a:cs typeface="Arial"/>
              </a:rPr>
              <a:t> Networks – </a:t>
            </a:r>
            <a:r>
              <a:rPr lang="tr-TR" sz="1800" b="1" dirty="0" err="1">
                <a:latin typeface="Arial"/>
                <a:cs typeface="Arial"/>
              </a:rPr>
              <a:t>RNN’s</a:t>
            </a:r>
            <a:r>
              <a:rPr lang="tr-TR" sz="1800" b="1" dirty="0">
                <a:latin typeface="Arial"/>
                <a:cs typeface="Arial"/>
              </a:rPr>
              <a:t> – </a:t>
            </a:r>
            <a:r>
              <a:rPr lang="tr-TR" sz="1800" b="1" dirty="0" err="1">
                <a:latin typeface="Arial"/>
                <a:cs typeface="Arial"/>
              </a:rPr>
              <a:t>LSTM’s</a:t>
            </a:r>
            <a:r>
              <a:rPr lang="tr-TR" sz="1800" b="1" dirty="0">
                <a:latin typeface="Arial"/>
                <a:cs typeface="Arial"/>
              </a:rPr>
              <a:t>- </a:t>
            </a:r>
            <a:r>
              <a:rPr lang="tr-TR" sz="1800" b="1" dirty="0" err="1">
                <a:latin typeface="Arial"/>
                <a:cs typeface="Arial"/>
              </a:rPr>
              <a:t>Attention</a:t>
            </a:r>
            <a:r>
              <a:rPr lang="tr-TR" sz="1800" b="1" dirty="0">
                <a:latin typeface="Arial"/>
                <a:cs typeface="Arial"/>
              </a:rPr>
              <a:t>!</a:t>
            </a: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15 Mayıs</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4" name="TextBox 3">
            <a:extLst>
              <a:ext uri="{FF2B5EF4-FFF2-40B4-BE49-F238E27FC236}">
                <a16:creationId xmlns:a16="http://schemas.microsoft.com/office/drawing/2014/main" id="{6E976C58-A9DE-6B49-D985-CAFC36444EA8}"/>
              </a:ext>
            </a:extLst>
          </p:cNvPr>
          <p:cNvSpPr txBox="1"/>
          <p:nvPr/>
        </p:nvSpPr>
        <p:spPr>
          <a:xfrm>
            <a:off x="699419" y="1693395"/>
            <a:ext cx="5388864" cy="2585323"/>
          </a:xfrm>
          <a:prstGeom prst="rect">
            <a:avLst/>
          </a:prstGeom>
          <a:noFill/>
        </p:spPr>
        <p:txBody>
          <a:bodyPr wrap="square" rtlCol="0">
            <a:spAutoFit/>
          </a:bodyPr>
          <a:lstStyle/>
          <a:p>
            <a:pPr marL="285750" indent="-285750">
              <a:buFont typeface="Arial" panose="020B0604020202020204" pitchFamily="34" charset="0"/>
              <a:buChar char="•"/>
            </a:pPr>
            <a:r>
              <a:rPr lang="en-TR" dirty="0"/>
              <a:t>We’ve seen that we could use word2vec to represent individual words as a function of the contexts they show up in.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We’ve done this embedding to identify a numerical representation of words that would place similar words closer, and different words further apart.</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endParaRPr lang="en-TR" dirty="0"/>
          </a:p>
        </p:txBody>
      </p:sp>
      <p:pic>
        <p:nvPicPr>
          <p:cNvPr id="6" name="Picture 5">
            <a:extLst>
              <a:ext uri="{FF2B5EF4-FFF2-40B4-BE49-F238E27FC236}">
                <a16:creationId xmlns:a16="http://schemas.microsoft.com/office/drawing/2014/main" id="{CD14D494-29BC-E695-3C7D-061FAA40E4E8}"/>
              </a:ext>
            </a:extLst>
          </p:cNvPr>
          <p:cNvPicPr>
            <a:picLocks noChangeAspect="1"/>
          </p:cNvPicPr>
          <p:nvPr/>
        </p:nvPicPr>
        <p:blipFill>
          <a:blip r:embed="rId4"/>
          <a:stretch>
            <a:fillRect/>
          </a:stretch>
        </p:blipFill>
        <p:spPr>
          <a:xfrm>
            <a:off x="6330950" y="1400611"/>
            <a:ext cx="4910074" cy="4264526"/>
          </a:xfrm>
          <a:prstGeom prst="rect">
            <a:avLst/>
          </a:prstGeom>
        </p:spPr>
      </p:pic>
    </p:spTree>
    <p:extLst>
      <p:ext uri="{BB962C8B-B14F-4D97-AF65-F5344CB8AC3E}">
        <p14:creationId xmlns:p14="http://schemas.microsoft.com/office/powerpoint/2010/main" val="119235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3" name="TextBox 2">
            <a:extLst>
              <a:ext uri="{FF2B5EF4-FFF2-40B4-BE49-F238E27FC236}">
                <a16:creationId xmlns:a16="http://schemas.microsoft.com/office/drawing/2014/main" id="{2DA9DA85-7C5B-08F8-B953-53B5E3299639}"/>
              </a:ext>
            </a:extLst>
          </p:cNvPr>
          <p:cNvSpPr txBox="1"/>
          <p:nvPr/>
        </p:nvSpPr>
        <p:spPr>
          <a:xfrm>
            <a:off x="699419" y="1693395"/>
            <a:ext cx="5388864" cy="1477328"/>
          </a:xfrm>
          <a:prstGeom prst="rect">
            <a:avLst/>
          </a:prstGeom>
          <a:noFill/>
        </p:spPr>
        <p:txBody>
          <a:bodyPr wrap="square" rtlCol="0">
            <a:spAutoFit/>
          </a:bodyPr>
          <a:lstStyle/>
          <a:p>
            <a:pPr marL="285750" indent="-285750">
              <a:buFont typeface="Arial" panose="020B0604020202020204" pitchFamily="34" charset="0"/>
              <a:buChar char="•"/>
            </a:pPr>
            <a:r>
              <a:rPr lang="en-TR" dirty="0"/>
              <a:t>Once we have embeddingsi we can represent our </a:t>
            </a:r>
            <a:r>
              <a:rPr lang="en-TR" u="sng" dirty="0"/>
              <a:t>sentences</a:t>
            </a:r>
            <a:r>
              <a:rPr lang="en-TR" dirty="0"/>
              <a:t> as a sequence of vectors.</a:t>
            </a:r>
          </a:p>
          <a:p>
            <a:pPr marL="285750" indent="-285750">
              <a:buFont typeface="Arial" panose="020B0604020202020204" pitchFamily="34" charset="0"/>
              <a:buChar char="•"/>
            </a:pPr>
            <a:r>
              <a:rPr lang="en-TR" dirty="0"/>
              <a:t>Why?</a:t>
            </a:r>
          </a:p>
          <a:p>
            <a:pPr marL="285750" indent="-285750">
              <a:buFont typeface="Arial" panose="020B0604020202020204" pitchFamily="34" charset="0"/>
              <a:buChar char="•"/>
            </a:pPr>
            <a:r>
              <a:rPr lang="en-TR" dirty="0"/>
              <a:t>The information lies there!</a:t>
            </a:r>
          </a:p>
          <a:p>
            <a:pPr marL="285750" indent="-285750">
              <a:buFont typeface="Arial" panose="020B0604020202020204" pitchFamily="34" charset="0"/>
              <a:buChar char="•"/>
            </a:pPr>
            <a:endParaRPr lang="en-TR" dirty="0"/>
          </a:p>
        </p:txBody>
      </p:sp>
      <p:pic>
        <p:nvPicPr>
          <p:cNvPr id="4" name="Picture 3">
            <a:extLst>
              <a:ext uri="{FF2B5EF4-FFF2-40B4-BE49-F238E27FC236}">
                <a16:creationId xmlns:a16="http://schemas.microsoft.com/office/drawing/2014/main" id="{003FBF33-5434-8290-743D-CC040571499F}"/>
              </a:ext>
            </a:extLst>
          </p:cNvPr>
          <p:cNvPicPr>
            <a:picLocks noChangeAspect="1"/>
          </p:cNvPicPr>
          <p:nvPr/>
        </p:nvPicPr>
        <p:blipFill>
          <a:blip r:embed="rId4"/>
          <a:stretch>
            <a:fillRect/>
          </a:stretch>
        </p:blipFill>
        <p:spPr>
          <a:xfrm>
            <a:off x="6582949" y="1400611"/>
            <a:ext cx="4910074" cy="4264526"/>
          </a:xfrm>
          <a:prstGeom prst="rect">
            <a:avLst/>
          </a:prstGeom>
        </p:spPr>
      </p:pic>
      <p:pic>
        <p:nvPicPr>
          <p:cNvPr id="6" name="Picture 5">
            <a:extLst>
              <a:ext uri="{FF2B5EF4-FFF2-40B4-BE49-F238E27FC236}">
                <a16:creationId xmlns:a16="http://schemas.microsoft.com/office/drawing/2014/main" id="{32547810-6C62-2DDA-B0F2-469DF344DE3B}"/>
              </a:ext>
            </a:extLst>
          </p:cNvPr>
          <p:cNvPicPr>
            <a:picLocks noChangeAspect="1"/>
          </p:cNvPicPr>
          <p:nvPr/>
        </p:nvPicPr>
        <p:blipFill>
          <a:blip r:embed="rId5"/>
          <a:stretch>
            <a:fillRect/>
          </a:stretch>
        </p:blipFill>
        <p:spPr>
          <a:xfrm>
            <a:off x="841248" y="3429000"/>
            <a:ext cx="4539742" cy="1276298"/>
          </a:xfrm>
          <a:prstGeom prst="rect">
            <a:avLst/>
          </a:prstGeom>
        </p:spPr>
      </p:pic>
    </p:spTree>
    <p:extLst>
      <p:ext uri="{BB962C8B-B14F-4D97-AF65-F5344CB8AC3E}">
        <p14:creationId xmlns:p14="http://schemas.microsoft.com/office/powerpoint/2010/main" val="140376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3B1CE8B9-7A4B-1046-CB1E-49DAAD37E22E}"/>
              </a:ext>
            </a:extLst>
          </p:cNvPr>
          <p:cNvPicPr>
            <a:picLocks noChangeAspect="1"/>
          </p:cNvPicPr>
          <p:nvPr/>
        </p:nvPicPr>
        <p:blipFill>
          <a:blip r:embed="rId4"/>
          <a:stretch>
            <a:fillRect/>
          </a:stretch>
        </p:blipFill>
        <p:spPr>
          <a:xfrm>
            <a:off x="6504685" y="1590865"/>
            <a:ext cx="4819415" cy="3145727"/>
          </a:xfrm>
          <a:prstGeom prst="rect">
            <a:avLst/>
          </a:prstGeom>
        </p:spPr>
      </p:pic>
      <p:sp>
        <p:nvSpPr>
          <p:cNvPr id="4" name="TextBox 3">
            <a:extLst>
              <a:ext uri="{FF2B5EF4-FFF2-40B4-BE49-F238E27FC236}">
                <a16:creationId xmlns:a16="http://schemas.microsoft.com/office/drawing/2014/main" id="{FD602359-CBE2-940D-A6F2-CF17CF58B877}"/>
              </a:ext>
            </a:extLst>
          </p:cNvPr>
          <p:cNvSpPr txBox="1"/>
          <p:nvPr/>
        </p:nvSpPr>
        <p:spPr>
          <a:xfrm>
            <a:off x="926592" y="2145792"/>
            <a:ext cx="4620768" cy="1754326"/>
          </a:xfrm>
          <a:prstGeom prst="rect">
            <a:avLst/>
          </a:prstGeom>
          <a:noFill/>
        </p:spPr>
        <p:txBody>
          <a:bodyPr wrap="square" rtlCol="0">
            <a:spAutoFit/>
          </a:bodyPr>
          <a:lstStyle/>
          <a:p>
            <a:pPr marL="285750" indent="-285750">
              <a:buFont typeface="Arial" panose="020B0604020202020204" pitchFamily="34" charset="0"/>
              <a:buChar char="•"/>
            </a:pPr>
            <a:r>
              <a:rPr lang="en-TR" dirty="0"/>
              <a:t>Different sentences will have different values for n, and will therefore produce matrices of different sizes.</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Notice that, different meaning occurs due to the order of the words!</a:t>
            </a:r>
          </a:p>
        </p:txBody>
      </p:sp>
      <p:cxnSp>
        <p:nvCxnSpPr>
          <p:cNvPr id="7" name="Straight Arrow Connector 6">
            <a:extLst>
              <a:ext uri="{FF2B5EF4-FFF2-40B4-BE49-F238E27FC236}">
                <a16:creationId xmlns:a16="http://schemas.microsoft.com/office/drawing/2014/main" id="{7DBEC599-873C-5B40-B880-C89BFEF9A388}"/>
              </a:ext>
            </a:extLst>
          </p:cNvPr>
          <p:cNvCxnSpPr/>
          <p:nvPr/>
        </p:nvCxnSpPr>
        <p:spPr>
          <a:xfrm flipV="1">
            <a:off x="5644896" y="2670048"/>
            <a:ext cx="859789" cy="56083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0A13D28C-4F30-F6F4-1004-0B3795261CDE}"/>
              </a:ext>
            </a:extLst>
          </p:cNvPr>
          <p:cNvCxnSpPr>
            <a:cxnSpLocks/>
          </p:cNvCxnSpPr>
          <p:nvPr/>
        </p:nvCxnSpPr>
        <p:spPr>
          <a:xfrm>
            <a:off x="5647944" y="3466898"/>
            <a:ext cx="856741" cy="59303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8350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E214E80C-D2F8-1B78-8F54-EB481C4B8D5A}"/>
              </a:ext>
            </a:extLst>
          </p:cNvPr>
          <p:cNvPicPr>
            <a:picLocks noChangeAspect="1"/>
          </p:cNvPicPr>
          <p:nvPr/>
        </p:nvPicPr>
        <p:blipFill>
          <a:blip r:embed="rId4"/>
          <a:stretch>
            <a:fillRect/>
          </a:stretch>
        </p:blipFill>
        <p:spPr>
          <a:xfrm>
            <a:off x="8134275" y="1308877"/>
            <a:ext cx="2452878" cy="4240246"/>
          </a:xfrm>
          <a:prstGeom prst="rect">
            <a:avLst/>
          </a:prstGeom>
        </p:spPr>
      </p:pic>
      <p:sp>
        <p:nvSpPr>
          <p:cNvPr id="4" name="TextBox 3">
            <a:extLst>
              <a:ext uri="{FF2B5EF4-FFF2-40B4-BE49-F238E27FC236}">
                <a16:creationId xmlns:a16="http://schemas.microsoft.com/office/drawing/2014/main" id="{837B32BB-5E47-579A-5421-65CD7076FB83}"/>
              </a:ext>
            </a:extLst>
          </p:cNvPr>
          <p:cNvSpPr txBox="1"/>
          <p:nvPr/>
        </p:nvSpPr>
        <p:spPr>
          <a:xfrm>
            <a:off x="1011936" y="1743456"/>
            <a:ext cx="6132576" cy="1200329"/>
          </a:xfrm>
          <a:prstGeom prst="rect">
            <a:avLst/>
          </a:prstGeom>
          <a:noFill/>
        </p:spPr>
        <p:txBody>
          <a:bodyPr wrap="square" rtlCol="0">
            <a:spAutoFit/>
          </a:bodyPr>
          <a:lstStyle/>
          <a:p>
            <a:pPr marL="285750" indent="-285750">
              <a:buFont typeface="Arial" panose="020B0604020202020204" pitchFamily="34" charset="0"/>
              <a:buChar char="•"/>
            </a:pPr>
            <a:r>
              <a:rPr lang="en-TR" dirty="0"/>
              <a:t>How can we use this data for making predictions about sequences?</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How do we feed the data into the model?</a:t>
            </a:r>
          </a:p>
        </p:txBody>
      </p:sp>
    </p:spTree>
    <p:extLst>
      <p:ext uri="{BB962C8B-B14F-4D97-AF65-F5344CB8AC3E}">
        <p14:creationId xmlns:p14="http://schemas.microsoft.com/office/powerpoint/2010/main" val="44237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A3D50416-708C-87CD-81FC-BD3AFFA377AA}"/>
              </a:ext>
            </a:extLst>
          </p:cNvPr>
          <p:cNvPicPr>
            <a:picLocks noChangeAspect="1"/>
          </p:cNvPicPr>
          <p:nvPr/>
        </p:nvPicPr>
        <p:blipFill rotWithShape="1">
          <a:blip r:embed="rId4"/>
          <a:srcRect l="63705"/>
          <a:stretch/>
        </p:blipFill>
        <p:spPr>
          <a:xfrm>
            <a:off x="7161196" y="1434183"/>
            <a:ext cx="2821004" cy="3989634"/>
          </a:xfrm>
          <a:prstGeom prst="rect">
            <a:avLst/>
          </a:prstGeom>
        </p:spPr>
      </p:pic>
      <p:sp>
        <p:nvSpPr>
          <p:cNvPr id="7" name="TextBox 6">
            <a:extLst>
              <a:ext uri="{FF2B5EF4-FFF2-40B4-BE49-F238E27FC236}">
                <a16:creationId xmlns:a16="http://schemas.microsoft.com/office/drawing/2014/main" id="{841B0BA2-025F-DD95-7A74-B4C5993F8E53}"/>
              </a:ext>
            </a:extLst>
          </p:cNvPr>
          <p:cNvSpPr txBox="1"/>
          <p:nvPr/>
        </p:nvSpPr>
        <p:spPr>
          <a:xfrm>
            <a:off x="1194816" y="3071209"/>
            <a:ext cx="4522590" cy="923330"/>
          </a:xfrm>
          <a:prstGeom prst="rect">
            <a:avLst/>
          </a:prstGeom>
          <a:noFill/>
        </p:spPr>
        <p:txBody>
          <a:bodyPr wrap="square" rtlCol="0">
            <a:spAutoFit/>
          </a:bodyPr>
          <a:lstStyle/>
          <a:p>
            <a:pPr marL="285750" indent="-285750">
              <a:buFont typeface="Arial" panose="020B0604020202020204" pitchFamily="34" charset="0"/>
              <a:buChar char="•"/>
            </a:pPr>
            <a:r>
              <a:rPr lang="en-TR" dirty="0"/>
              <a:t>One simple way would be to “flatten” our </a:t>
            </a:r>
            <a:r>
              <a:rPr lang="en-US" dirty="0" err="1"/>
              <a:t>i</a:t>
            </a:r>
            <a:r>
              <a:rPr lang="en-TR" dirty="0"/>
              <a:t>nputs, and feed them into the model all at once</a:t>
            </a:r>
          </a:p>
        </p:txBody>
      </p:sp>
    </p:spTree>
    <p:extLst>
      <p:ext uri="{BB962C8B-B14F-4D97-AF65-F5344CB8AC3E}">
        <p14:creationId xmlns:p14="http://schemas.microsoft.com/office/powerpoint/2010/main" val="940269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A3D50416-708C-87CD-81FC-BD3AFFA377AA}"/>
              </a:ext>
            </a:extLst>
          </p:cNvPr>
          <p:cNvPicPr>
            <a:picLocks noChangeAspect="1"/>
          </p:cNvPicPr>
          <p:nvPr/>
        </p:nvPicPr>
        <p:blipFill rotWithShape="1">
          <a:blip r:embed="rId4"/>
          <a:srcRect l="63705"/>
          <a:stretch/>
        </p:blipFill>
        <p:spPr>
          <a:xfrm>
            <a:off x="7161196" y="1434183"/>
            <a:ext cx="2821004" cy="3989634"/>
          </a:xfrm>
          <a:prstGeom prst="rect">
            <a:avLst/>
          </a:prstGeom>
        </p:spPr>
      </p:pic>
      <p:sp>
        <p:nvSpPr>
          <p:cNvPr id="7" name="TextBox 6">
            <a:extLst>
              <a:ext uri="{FF2B5EF4-FFF2-40B4-BE49-F238E27FC236}">
                <a16:creationId xmlns:a16="http://schemas.microsoft.com/office/drawing/2014/main" id="{841B0BA2-025F-DD95-7A74-B4C5993F8E53}"/>
              </a:ext>
            </a:extLst>
          </p:cNvPr>
          <p:cNvSpPr txBox="1"/>
          <p:nvPr/>
        </p:nvSpPr>
        <p:spPr>
          <a:xfrm>
            <a:off x="1194816" y="3071209"/>
            <a:ext cx="4522590" cy="923330"/>
          </a:xfrm>
          <a:prstGeom prst="rect">
            <a:avLst/>
          </a:prstGeom>
          <a:noFill/>
        </p:spPr>
        <p:txBody>
          <a:bodyPr wrap="square" rtlCol="0">
            <a:spAutoFit/>
          </a:bodyPr>
          <a:lstStyle/>
          <a:p>
            <a:pPr marL="285750" indent="-285750">
              <a:buFont typeface="Arial" panose="020B0604020202020204" pitchFamily="34" charset="0"/>
              <a:buChar char="•"/>
            </a:pPr>
            <a:r>
              <a:rPr lang="tr-TR" dirty="0"/>
              <a:t>But </a:t>
            </a:r>
            <a:r>
              <a:rPr lang="tr-TR" dirty="0" err="1"/>
              <a:t>then</a:t>
            </a:r>
            <a:r>
              <a:rPr lang="tr-TR" dirty="0"/>
              <a:t> </a:t>
            </a:r>
            <a:r>
              <a:rPr lang="tr-TR" dirty="0" err="1"/>
              <a:t>we</a:t>
            </a:r>
            <a:r>
              <a:rPr lang="tr-TR" dirty="0"/>
              <a:t> </a:t>
            </a:r>
            <a:r>
              <a:rPr lang="tr-TR" dirty="0" err="1"/>
              <a:t>would</a:t>
            </a:r>
            <a:r>
              <a:rPr lang="tr-TR" dirty="0"/>
              <a:t> </a:t>
            </a:r>
            <a:r>
              <a:rPr lang="tr-TR" dirty="0" err="1"/>
              <a:t>have</a:t>
            </a:r>
            <a:r>
              <a:rPr lang="tr-TR" dirty="0"/>
              <a:t> an </a:t>
            </a:r>
            <a:r>
              <a:rPr lang="tr-TR" dirty="0" err="1"/>
              <a:t>issue</a:t>
            </a:r>
            <a:r>
              <a:rPr lang="tr-TR" dirty="0"/>
              <a:t> </a:t>
            </a:r>
            <a:r>
              <a:rPr lang="tr-TR" dirty="0" err="1"/>
              <a:t>because</a:t>
            </a:r>
            <a:r>
              <a:rPr lang="tr-TR" dirty="0"/>
              <a:t> </a:t>
            </a:r>
            <a:r>
              <a:rPr lang="tr-TR" dirty="0" err="1"/>
              <a:t>different</a:t>
            </a:r>
            <a:r>
              <a:rPr lang="tr-TR" dirty="0"/>
              <a:t> </a:t>
            </a:r>
            <a:r>
              <a:rPr lang="tr-TR" dirty="0" err="1"/>
              <a:t>sentences</a:t>
            </a:r>
            <a:r>
              <a:rPr lang="tr-TR" dirty="0"/>
              <a:t> </a:t>
            </a:r>
            <a:r>
              <a:rPr lang="tr-TR" dirty="0" err="1"/>
              <a:t>may</a:t>
            </a:r>
            <a:r>
              <a:rPr lang="tr-TR" dirty="0"/>
              <a:t> </a:t>
            </a:r>
            <a:r>
              <a:rPr lang="tr-TR" dirty="0" err="1"/>
              <a:t>have</a:t>
            </a:r>
            <a:r>
              <a:rPr lang="tr-TR" dirty="0"/>
              <a:t> </a:t>
            </a:r>
            <a:r>
              <a:rPr lang="tr-TR" dirty="0" err="1"/>
              <a:t>different</a:t>
            </a:r>
            <a:r>
              <a:rPr lang="tr-TR" dirty="0"/>
              <a:t> </a:t>
            </a:r>
            <a:r>
              <a:rPr lang="tr-TR" dirty="0" err="1"/>
              <a:t>sizes</a:t>
            </a:r>
            <a:r>
              <a:rPr lang="tr-TR" dirty="0"/>
              <a:t>.</a:t>
            </a:r>
            <a:endParaRPr lang="en-TR" dirty="0"/>
          </a:p>
        </p:txBody>
      </p:sp>
      <p:pic>
        <p:nvPicPr>
          <p:cNvPr id="3" name="Picture 2">
            <a:extLst>
              <a:ext uri="{FF2B5EF4-FFF2-40B4-BE49-F238E27FC236}">
                <a16:creationId xmlns:a16="http://schemas.microsoft.com/office/drawing/2014/main" id="{19221F36-ACE4-352A-F857-D96D90CE17B2}"/>
              </a:ext>
            </a:extLst>
          </p:cNvPr>
          <p:cNvPicPr>
            <a:picLocks noChangeAspect="1"/>
          </p:cNvPicPr>
          <p:nvPr/>
        </p:nvPicPr>
        <p:blipFill>
          <a:blip r:embed="rId5"/>
          <a:stretch>
            <a:fillRect/>
          </a:stretch>
        </p:blipFill>
        <p:spPr>
          <a:xfrm>
            <a:off x="4223981" y="4104877"/>
            <a:ext cx="2937215" cy="1318940"/>
          </a:xfrm>
          <a:prstGeom prst="rect">
            <a:avLst/>
          </a:prstGeom>
        </p:spPr>
      </p:pic>
    </p:spTree>
    <p:extLst>
      <p:ext uri="{BB962C8B-B14F-4D97-AF65-F5344CB8AC3E}">
        <p14:creationId xmlns:p14="http://schemas.microsoft.com/office/powerpoint/2010/main" val="64755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9F03FA3B-6F16-30D4-E5E3-3AEF7CA64092}"/>
              </a:ext>
            </a:extLst>
          </p:cNvPr>
          <p:cNvPicPr>
            <a:picLocks noChangeAspect="1"/>
          </p:cNvPicPr>
          <p:nvPr/>
        </p:nvPicPr>
        <p:blipFill>
          <a:blip r:embed="rId4"/>
          <a:stretch>
            <a:fillRect/>
          </a:stretch>
        </p:blipFill>
        <p:spPr>
          <a:xfrm>
            <a:off x="7557516" y="1000170"/>
            <a:ext cx="3195828" cy="4857659"/>
          </a:xfrm>
          <a:prstGeom prst="rect">
            <a:avLst/>
          </a:prstGeom>
        </p:spPr>
      </p:pic>
      <p:pic>
        <p:nvPicPr>
          <p:cNvPr id="6" name="Picture 5">
            <a:extLst>
              <a:ext uri="{FF2B5EF4-FFF2-40B4-BE49-F238E27FC236}">
                <a16:creationId xmlns:a16="http://schemas.microsoft.com/office/drawing/2014/main" id="{C2C1A621-B401-3E1B-B7D3-173922613ABE}"/>
              </a:ext>
            </a:extLst>
          </p:cNvPr>
          <p:cNvPicPr>
            <a:picLocks noChangeAspect="1"/>
          </p:cNvPicPr>
          <p:nvPr/>
        </p:nvPicPr>
        <p:blipFill>
          <a:blip r:embed="rId5"/>
          <a:stretch>
            <a:fillRect/>
          </a:stretch>
        </p:blipFill>
        <p:spPr>
          <a:xfrm>
            <a:off x="3429190" y="4741010"/>
            <a:ext cx="3518726" cy="1049061"/>
          </a:xfrm>
          <a:prstGeom prst="rect">
            <a:avLst/>
          </a:prstGeom>
        </p:spPr>
      </p:pic>
      <p:sp>
        <p:nvSpPr>
          <p:cNvPr id="7" name="TextBox 6">
            <a:extLst>
              <a:ext uri="{FF2B5EF4-FFF2-40B4-BE49-F238E27FC236}">
                <a16:creationId xmlns:a16="http://schemas.microsoft.com/office/drawing/2014/main" id="{110ABED0-24FA-8BAD-11B2-C4CB07958968}"/>
              </a:ext>
            </a:extLst>
          </p:cNvPr>
          <p:cNvSpPr txBox="1"/>
          <p:nvPr/>
        </p:nvSpPr>
        <p:spPr>
          <a:xfrm>
            <a:off x="1109472" y="2306959"/>
            <a:ext cx="4986528" cy="1754326"/>
          </a:xfrm>
          <a:prstGeom prst="rect">
            <a:avLst/>
          </a:prstGeom>
          <a:noFill/>
        </p:spPr>
        <p:txBody>
          <a:bodyPr wrap="square" rtlCol="0">
            <a:spAutoFit/>
          </a:bodyPr>
          <a:lstStyle/>
          <a:p>
            <a:r>
              <a:rPr lang="en-TR" dirty="0"/>
              <a:t>A simple solution is sliding window over text, and aggragate our results end the end</a:t>
            </a:r>
          </a:p>
          <a:p>
            <a:endParaRPr lang="en-TR" dirty="0"/>
          </a:p>
          <a:p>
            <a:r>
              <a:rPr lang="en-TR" dirty="0"/>
              <a:t>Taking mean of every prediction would ignore sequential information outside our window, and wrongly assumes independence between contexts.</a:t>
            </a:r>
          </a:p>
        </p:txBody>
      </p:sp>
      <p:pic>
        <p:nvPicPr>
          <p:cNvPr id="8" name="Picture 7">
            <a:extLst>
              <a:ext uri="{FF2B5EF4-FFF2-40B4-BE49-F238E27FC236}">
                <a16:creationId xmlns:a16="http://schemas.microsoft.com/office/drawing/2014/main" id="{90473840-663B-639D-F03F-DDD339079B4C}"/>
              </a:ext>
            </a:extLst>
          </p:cNvPr>
          <p:cNvPicPr>
            <a:picLocks noChangeAspect="1"/>
          </p:cNvPicPr>
          <p:nvPr/>
        </p:nvPicPr>
        <p:blipFill>
          <a:blip r:embed="rId6"/>
          <a:stretch>
            <a:fillRect/>
          </a:stretch>
        </p:blipFill>
        <p:spPr>
          <a:xfrm>
            <a:off x="1495251" y="4684462"/>
            <a:ext cx="5114172" cy="1049061"/>
          </a:xfrm>
          <a:prstGeom prst="rect">
            <a:avLst/>
          </a:prstGeom>
        </p:spPr>
      </p:pic>
    </p:spTree>
    <p:extLst>
      <p:ext uri="{BB962C8B-B14F-4D97-AF65-F5344CB8AC3E}">
        <p14:creationId xmlns:p14="http://schemas.microsoft.com/office/powerpoint/2010/main" val="311945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9" name="Picture 8">
            <a:extLst>
              <a:ext uri="{FF2B5EF4-FFF2-40B4-BE49-F238E27FC236}">
                <a16:creationId xmlns:a16="http://schemas.microsoft.com/office/drawing/2014/main" id="{EC9DAD32-7A0C-1CE3-B2CE-B57B3CCB639E}"/>
              </a:ext>
            </a:extLst>
          </p:cNvPr>
          <p:cNvPicPr>
            <a:picLocks noChangeAspect="1"/>
          </p:cNvPicPr>
          <p:nvPr/>
        </p:nvPicPr>
        <p:blipFill>
          <a:blip r:embed="rId4"/>
          <a:stretch>
            <a:fillRect/>
          </a:stretch>
        </p:blipFill>
        <p:spPr>
          <a:xfrm>
            <a:off x="2209800" y="1648261"/>
            <a:ext cx="7772400" cy="3561477"/>
          </a:xfrm>
          <a:prstGeom prst="rect">
            <a:avLst/>
          </a:prstGeom>
        </p:spPr>
      </p:pic>
    </p:spTree>
    <p:extLst>
      <p:ext uri="{BB962C8B-B14F-4D97-AF65-F5344CB8AC3E}">
        <p14:creationId xmlns:p14="http://schemas.microsoft.com/office/powerpoint/2010/main" val="3169660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4" name="Picture 3">
            <a:extLst>
              <a:ext uri="{FF2B5EF4-FFF2-40B4-BE49-F238E27FC236}">
                <a16:creationId xmlns:a16="http://schemas.microsoft.com/office/drawing/2014/main" id="{A20B3F20-03C0-B1CF-17EA-02DD8E880CC4}"/>
              </a:ext>
            </a:extLst>
          </p:cNvPr>
          <p:cNvPicPr>
            <a:picLocks noChangeAspect="1"/>
          </p:cNvPicPr>
          <p:nvPr/>
        </p:nvPicPr>
        <p:blipFill>
          <a:blip r:embed="rId4"/>
          <a:stretch>
            <a:fillRect/>
          </a:stretch>
        </p:blipFill>
        <p:spPr>
          <a:xfrm>
            <a:off x="1429096" y="1359568"/>
            <a:ext cx="2978205" cy="4055845"/>
          </a:xfrm>
          <a:prstGeom prst="rect">
            <a:avLst/>
          </a:prstGeom>
        </p:spPr>
      </p:pic>
      <p:pic>
        <p:nvPicPr>
          <p:cNvPr id="7" name="Picture 6">
            <a:extLst>
              <a:ext uri="{FF2B5EF4-FFF2-40B4-BE49-F238E27FC236}">
                <a16:creationId xmlns:a16="http://schemas.microsoft.com/office/drawing/2014/main" id="{EAC59113-84C4-C372-9834-D2628F85F874}"/>
              </a:ext>
            </a:extLst>
          </p:cNvPr>
          <p:cNvPicPr>
            <a:picLocks noChangeAspect="1"/>
          </p:cNvPicPr>
          <p:nvPr/>
        </p:nvPicPr>
        <p:blipFill>
          <a:blip r:embed="rId5"/>
          <a:stretch>
            <a:fillRect/>
          </a:stretch>
        </p:blipFill>
        <p:spPr>
          <a:xfrm>
            <a:off x="1429096" y="1608827"/>
            <a:ext cx="4367460" cy="3806586"/>
          </a:xfrm>
          <a:prstGeom prst="rect">
            <a:avLst/>
          </a:prstGeom>
        </p:spPr>
      </p:pic>
      <p:sp>
        <p:nvSpPr>
          <p:cNvPr id="11" name="TextBox 10">
            <a:extLst>
              <a:ext uri="{FF2B5EF4-FFF2-40B4-BE49-F238E27FC236}">
                <a16:creationId xmlns:a16="http://schemas.microsoft.com/office/drawing/2014/main" id="{693A2053-6886-4B13-A295-2BD4300F6461}"/>
              </a:ext>
            </a:extLst>
          </p:cNvPr>
          <p:cNvSpPr txBox="1"/>
          <p:nvPr/>
        </p:nvSpPr>
        <p:spPr>
          <a:xfrm>
            <a:off x="6731467" y="1270717"/>
            <a:ext cx="4741847" cy="4524315"/>
          </a:xfrm>
          <a:prstGeom prst="rect">
            <a:avLst/>
          </a:prstGeom>
          <a:noFill/>
        </p:spPr>
        <p:txBody>
          <a:bodyPr wrap="square">
            <a:spAutoFit/>
          </a:bodyPr>
          <a:lstStyle/>
          <a:p>
            <a:endParaRPr lang="en-TR" sz="1600" dirty="0"/>
          </a:p>
          <a:p>
            <a:pPr marL="342900" indent="-342900">
              <a:buAutoNum type="arabicPeriod"/>
            </a:pPr>
            <a:r>
              <a:rPr lang="en-TR" sz="1600" dirty="0"/>
              <a:t>Initialization  </a:t>
            </a:r>
          </a:p>
          <a:p>
            <a:endParaRPr lang="en-TR" sz="1600" dirty="0"/>
          </a:p>
          <a:p>
            <a:r>
              <a:rPr lang="en-TR" sz="1600" dirty="0"/>
              <a:t>2. Input Processing For each word in a sequence:</a:t>
            </a:r>
          </a:p>
          <a:p>
            <a:pPr marL="742950" lvl="1" indent="-285750">
              <a:buFont typeface="Arial" panose="020B0604020202020204" pitchFamily="34" charset="0"/>
              <a:buChar char="•"/>
            </a:pPr>
            <a:r>
              <a:rPr lang="en-TR" sz="1600" dirty="0"/>
              <a:t>Input Encoding </a:t>
            </a:r>
          </a:p>
          <a:p>
            <a:pPr marL="742950" lvl="1" indent="-285750">
              <a:buFont typeface="Arial" panose="020B0604020202020204" pitchFamily="34" charset="0"/>
              <a:buChar char="•"/>
            </a:pPr>
            <a:r>
              <a:rPr lang="en-TR" sz="1600" dirty="0"/>
              <a:t> Hidden State Update</a:t>
            </a:r>
          </a:p>
          <a:p>
            <a:pPr marL="742950" lvl="1" indent="-285750">
              <a:buFont typeface="Arial" panose="020B0604020202020204" pitchFamily="34" charset="0"/>
              <a:buChar char="•"/>
            </a:pPr>
            <a:endParaRPr lang="en-TR" sz="1600" dirty="0"/>
          </a:p>
          <a:p>
            <a:r>
              <a:rPr lang="en-TR" sz="1600" dirty="0"/>
              <a:t>3. Prediction/Output  </a:t>
            </a:r>
          </a:p>
          <a:p>
            <a:endParaRPr lang="en-TR" sz="1600" dirty="0"/>
          </a:p>
          <a:p>
            <a:r>
              <a:rPr lang="en-TR" sz="1600" dirty="0"/>
              <a:t>4. Error Calculation  </a:t>
            </a:r>
          </a:p>
          <a:p>
            <a:endParaRPr lang="en-TR" sz="1600" dirty="0"/>
          </a:p>
          <a:p>
            <a:r>
              <a:rPr lang="en-TR" sz="1600" dirty="0"/>
              <a:t>5. Backpropagation Through Time (BPTT </a:t>
            </a:r>
          </a:p>
          <a:p>
            <a:endParaRPr lang="en-TR" sz="1600" dirty="0"/>
          </a:p>
          <a:p>
            <a:r>
              <a:rPr lang="en-TR" sz="1600" dirty="0"/>
              <a:t>6. Weight Update  </a:t>
            </a:r>
          </a:p>
          <a:p>
            <a:endParaRPr lang="en-TR" sz="1600" dirty="0"/>
          </a:p>
          <a:p>
            <a:r>
              <a:rPr lang="en-TR" sz="1600" dirty="0"/>
              <a:t>7. Repeat for the Next Word</a:t>
            </a:r>
          </a:p>
          <a:p>
            <a:endParaRPr lang="en-TR" sz="1600" dirty="0"/>
          </a:p>
          <a:p>
            <a:r>
              <a:rPr lang="en-TR" sz="1600" dirty="0"/>
              <a:t>8. End of Sequence</a:t>
            </a:r>
          </a:p>
        </p:txBody>
      </p:sp>
    </p:spTree>
    <p:extLst>
      <p:ext uri="{BB962C8B-B14F-4D97-AF65-F5344CB8AC3E}">
        <p14:creationId xmlns:p14="http://schemas.microsoft.com/office/powerpoint/2010/main" val="30094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47E9B2CD-F628-F80A-4605-45B768BEE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47750"/>
            <a:ext cx="12192000" cy="476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019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80DDC7B3-B780-F2D6-4747-1C608FECFAC8}"/>
              </a:ext>
            </a:extLst>
          </p:cNvPr>
          <p:cNvPicPr>
            <a:picLocks noChangeAspect="1"/>
          </p:cNvPicPr>
          <p:nvPr/>
        </p:nvPicPr>
        <p:blipFill>
          <a:blip r:embed="rId4"/>
          <a:stretch>
            <a:fillRect/>
          </a:stretch>
        </p:blipFill>
        <p:spPr>
          <a:xfrm>
            <a:off x="2144931" y="1534551"/>
            <a:ext cx="7902137" cy="3788898"/>
          </a:xfrm>
          <a:prstGeom prst="rect">
            <a:avLst/>
          </a:prstGeom>
        </p:spPr>
      </p:pic>
    </p:spTree>
    <p:extLst>
      <p:ext uri="{BB962C8B-B14F-4D97-AF65-F5344CB8AC3E}">
        <p14:creationId xmlns:p14="http://schemas.microsoft.com/office/powerpoint/2010/main" val="2655465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141649"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sp>
        <p:nvSpPr>
          <p:cNvPr id="3" name="TextBox 2">
            <a:extLst>
              <a:ext uri="{FF2B5EF4-FFF2-40B4-BE49-F238E27FC236}">
                <a16:creationId xmlns:a16="http://schemas.microsoft.com/office/drawing/2014/main" id="{25B0B640-D00B-1099-A39A-68FEB0A7701B}"/>
              </a:ext>
            </a:extLst>
          </p:cNvPr>
          <p:cNvSpPr txBox="1"/>
          <p:nvPr/>
        </p:nvSpPr>
        <p:spPr>
          <a:xfrm>
            <a:off x="2695767" y="3840884"/>
            <a:ext cx="1428661" cy="492443"/>
          </a:xfrm>
          <a:prstGeom prst="rect">
            <a:avLst/>
          </a:prstGeom>
          <a:noFill/>
        </p:spPr>
        <p:txBody>
          <a:bodyPr wrap="none" rtlCol="0">
            <a:spAutoFit/>
          </a:bodyPr>
          <a:lstStyle/>
          <a:p>
            <a:pPr algn="ctr"/>
            <a:r>
              <a:rPr lang="en-TR" sz="1300" dirty="0"/>
              <a:t>Generating image </a:t>
            </a:r>
          </a:p>
          <a:p>
            <a:pPr algn="ctr"/>
            <a:r>
              <a:rPr lang="en-TR" sz="1300" dirty="0"/>
              <a:t>caption</a:t>
            </a:r>
          </a:p>
        </p:txBody>
      </p:sp>
      <p:sp>
        <p:nvSpPr>
          <p:cNvPr id="4" name="TextBox 3">
            <a:extLst>
              <a:ext uri="{FF2B5EF4-FFF2-40B4-BE49-F238E27FC236}">
                <a16:creationId xmlns:a16="http://schemas.microsoft.com/office/drawing/2014/main" id="{B7263396-2E13-BD75-81B0-04B0417702B4}"/>
              </a:ext>
            </a:extLst>
          </p:cNvPr>
          <p:cNvSpPr txBox="1"/>
          <p:nvPr/>
        </p:nvSpPr>
        <p:spPr>
          <a:xfrm>
            <a:off x="4474342" y="3840884"/>
            <a:ext cx="1454437" cy="292388"/>
          </a:xfrm>
          <a:prstGeom prst="rect">
            <a:avLst/>
          </a:prstGeom>
          <a:noFill/>
        </p:spPr>
        <p:txBody>
          <a:bodyPr wrap="none" rtlCol="0">
            <a:spAutoFit/>
          </a:bodyPr>
          <a:lstStyle/>
          <a:p>
            <a:pPr algn="ctr"/>
            <a:r>
              <a:rPr lang="en-US" sz="1300" dirty="0"/>
              <a:t>Sentiment analysis</a:t>
            </a:r>
            <a:endParaRPr lang="en-TR" sz="1300" dirty="0"/>
          </a:p>
        </p:txBody>
      </p:sp>
      <p:sp>
        <p:nvSpPr>
          <p:cNvPr id="7" name="TextBox 6">
            <a:extLst>
              <a:ext uri="{FF2B5EF4-FFF2-40B4-BE49-F238E27FC236}">
                <a16:creationId xmlns:a16="http://schemas.microsoft.com/office/drawing/2014/main" id="{26E86ADF-D6F6-D101-5671-C0DC5A75CF2C}"/>
              </a:ext>
            </a:extLst>
          </p:cNvPr>
          <p:cNvSpPr txBox="1"/>
          <p:nvPr/>
        </p:nvSpPr>
        <p:spPr>
          <a:xfrm>
            <a:off x="6814303" y="3840884"/>
            <a:ext cx="1310360" cy="292388"/>
          </a:xfrm>
          <a:prstGeom prst="rect">
            <a:avLst/>
          </a:prstGeom>
          <a:noFill/>
        </p:spPr>
        <p:txBody>
          <a:bodyPr wrap="none" rtlCol="0">
            <a:spAutoFit/>
          </a:bodyPr>
          <a:lstStyle/>
          <a:p>
            <a:pPr algn="ctr"/>
            <a:r>
              <a:rPr lang="en-TR" sz="1300" dirty="0"/>
              <a:t>Translation tasks</a:t>
            </a:r>
          </a:p>
        </p:txBody>
      </p:sp>
      <p:pic>
        <p:nvPicPr>
          <p:cNvPr id="6" name="Picture 5">
            <a:extLst>
              <a:ext uri="{FF2B5EF4-FFF2-40B4-BE49-F238E27FC236}">
                <a16:creationId xmlns:a16="http://schemas.microsoft.com/office/drawing/2014/main" id="{FF4844B0-C45F-E81D-D9D3-44D2B109439D}"/>
              </a:ext>
            </a:extLst>
          </p:cNvPr>
          <p:cNvPicPr>
            <a:picLocks noChangeAspect="1"/>
          </p:cNvPicPr>
          <p:nvPr/>
        </p:nvPicPr>
        <p:blipFill>
          <a:blip r:embed="rId4"/>
          <a:stretch>
            <a:fillRect/>
          </a:stretch>
        </p:blipFill>
        <p:spPr>
          <a:xfrm>
            <a:off x="2019300" y="604067"/>
            <a:ext cx="8153400" cy="5649866"/>
          </a:xfrm>
          <a:prstGeom prst="rect">
            <a:avLst/>
          </a:prstGeom>
        </p:spPr>
      </p:pic>
      <p:sp>
        <p:nvSpPr>
          <p:cNvPr id="8" name="Rectangle 7">
            <a:extLst>
              <a:ext uri="{FF2B5EF4-FFF2-40B4-BE49-F238E27FC236}">
                <a16:creationId xmlns:a16="http://schemas.microsoft.com/office/drawing/2014/main" id="{A6052F70-9C0A-5723-AD92-EC4F96A69F1C}"/>
              </a:ext>
            </a:extLst>
          </p:cNvPr>
          <p:cNvSpPr/>
          <p:nvPr/>
        </p:nvSpPr>
        <p:spPr>
          <a:xfrm>
            <a:off x="1682496" y="604067"/>
            <a:ext cx="5352288" cy="44655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217853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A1F85DED-EAE3-371B-0A2B-41D8093529BB}"/>
              </a:ext>
            </a:extLst>
          </p:cNvPr>
          <p:cNvPicPr>
            <a:picLocks noChangeAspect="1"/>
          </p:cNvPicPr>
          <p:nvPr/>
        </p:nvPicPr>
        <p:blipFill>
          <a:blip r:embed="rId4"/>
          <a:stretch>
            <a:fillRect/>
          </a:stretch>
        </p:blipFill>
        <p:spPr>
          <a:xfrm>
            <a:off x="1897380" y="871445"/>
            <a:ext cx="8397240" cy="5115109"/>
          </a:xfrm>
          <a:prstGeom prst="rect">
            <a:avLst/>
          </a:prstGeom>
        </p:spPr>
      </p:pic>
    </p:spTree>
    <p:extLst>
      <p:ext uri="{BB962C8B-B14F-4D97-AF65-F5344CB8AC3E}">
        <p14:creationId xmlns:p14="http://schemas.microsoft.com/office/powerpoint/2010/main" val="840970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A93E041D-9633-EB7F-FB7F-1B2F25EC62CD}"/>
              </a:ext>
            </a:extLst>
          </p:cNvPr>
          <p:cNvPicPr>
            <a:picLocks noChangeAspect="1"/>
          </p:cNvPicPr>
          <p:nvPr/>
        </p:nvPicPr>
        <p:blipFill>
          <a:blip r:embed="rId4"/>
          <a:stretch>
            <a:fillRect/>
          </a:stretch>
        </p:blipFill>
        <p:spPr>
          <a:xfrm>
            <a:off x="1305898" y="1078897"/>
            <a:ext cx="9580204" cy="4700206"/>
          </a:xfrm>
          <a:prstGeom prst="rect">
            <a:avLst/>
          </a:prstGeom>
        </p:spPr>
      </p:pic>
    </p:spTree>
    <p:extLst>
      <p:ext uri="{BB962C8B-B14F-4D97-AF65-F5344CB8AC3E}">
        <p14:creationId xmlns:p14="http://schemas.microsoft.com/office/powerpoint/2010/main" val="1365046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A09CF259-FF74-7444-8E3E-BDD7498A7341}"/>
              </a:ext>
            </a:extLst>
          </p:cNvPr>
          <p:cNvPicPr>
            <a:picLocks noChangeAspect="1"/>
          </p:cNvPicPr>
          <p:nvPr/>
        </p:nvPicPr>
        <p:blipFill>
          <a:blip r:embed="rId4"/>
          <a:stretch>
            <a:fillRect/>
          </a:stretch>
        </p:blipFill>
        <p:spPr>
          <a:xfrm>
            <a:off x="1515655" y="1181807"/>
            <a:ext cx="9160690" cy="4494386"/>
          </a:xfrm>
          <a:prstGeom prst="rect">
            <a:avLst/>
          </a:prstGeom>
        </p:spPr>
      </p:pic>
    </p:spTree>
    <p:extLst>
      <p:ext uri="{BB962C8B-B14F-4D97-AF65-F5344CB8AC3E}">
        <p14:creationId xmlns:p14="http://schemas.microsoft.com/office/powerpoint/2010/main" val="2784070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C8A495E5-EBC0-3393-03C9-DFC93855BFF9}"/>
              </a:ext>
            </a:extLst>
          </p:cNvPr>
          <p:cNvPicPr>
            <a:picLocks noChangeAspect="1"/>
          </p:cNvPicPr>
          <p:nvPr/>
        </p:nvPicPr>
        <p:blipFill>
          <a:blip r:embed="rId4"/>
          <a:stretch>
            <a:fillRect/>
          </a:stretch>
        </p:blipFill>
        <p:spPr>
          <a:xfrm>
            <a:off x="1490804" y="1169615"/>
            <a:ext cx="9210391" cy="4518770"/>
          </a:xfrm>
          <a:prstGeom prst="rect">
            <a:avLst/>
          </a:prstGeom>
        </p:spPr>
      </p:pic>
    </p:spTree>
    <p:extLst>
      <p:ext uri="{BB962C8B-B14F-4D97-AF65-F5344CB8AC3E}">
        <p14:creationId xmlns:p14="http://schemas.microsoft.com/office/powerpoint/2010/main" val="1882555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17E454D2-A334-A613-DC5F-6D40CD942B17}"/>
              </a:ext>
            </a:extLst>
          </p:cNvPr>
          <p:cNvPicPr>
            <a:picLocks noChangeAspect="1"/>
          </p:cNvPicPr>
          <p:nvPr/>
        </p:nvPicPr>
        <p:blipFill>
          <a:blip r:embed="rId4"/>
          <a:stretch>
            <a:fillRect/>
          </a:stretch>
        </p:blipFill>
        <p:spPr>
          <a:xfrm>
            <a:off x="1564289" y="1652397"/>
            <a:ext cx="7722301" cy="3553206"/>
          </a:xfrm>
          <a:prstGeom prst="rect">
            <a:avLst/>
          </a:prstGeom>
        </p:spPr>
      </p:pic>
    </p:spTree>
    <p:extLst>
      <p:ext uri="{BB962C8B-B14F-4D97-AF65-F5344CB8AC3E}">
        <p14:creationId xmlns:p14="http://schemas.microsoft.com/office/powerpoint/2010/main" val="395450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523C5426-F308-C004-5CA4-A28F8F76D61C}"/>
              </a:ext>
            </a:extLst>
          </p:cNvPr>
          <p:cNvPicPr>
            <a:picLocks noChangeAspect="1"/>
          </p:cNvPicPr>
          <p:nvPr/>
        </p:nvPicPr>
        <p:blipFill>
          <a:blip r:embed="rId4"/>
          <a:stretch>
            <a:fillRect/>
          </a:stretch>
        </p:blipFill>
        <p:spPr>
          <a:xfrm>
            <a:off x="2870200" y="1631950"/>
            <a:ext cx="6451600" cy="3594100"/>
          </a:xfrm>
          <a:prstGeom prst="rect">
            <a:avLst/>
          </a:prstGeom>
        </p:spPr>
      </p:pic>
      <p:pic>
        <p:nvPicPr>
          <p:cNvPr id="4" name="Picture 3">
            <a:extLst>
              <a:ext uri="{FF2B5EF4-FFF2-40B4-BE49-F238E27FC236}">
                <a16:creationId xmlns:a16="http://schemas.microsoft.com/office/drawing/2014/main" id="{92FFD0E6-E1EF-44F8-670D-335EAD003505}"/>
              </a:ext>
            </a:extLst>
          </p:cNvPr>
          <p:cNvPicPr>
            <a:picLocks noChangeAspect="1"/>
          </p:cNvPicPr>
          <p:nvPr/>
        </p:nvPicPr>
        <p:blipFill>
          <a:blip r:embed="rId5"/>
          <a:stretch>
            <a:fillRect/>
          </a:stretch>
        </p:blipFill>
        <p:spPr>
          <a:xfrm>
            <a:off x="2870200" y="1631950"/>
            <a:ext cx="6451600" cy="3594100"/>
          </a:xfrm>
          <a:prstGeom prst="rect">
            <a:avLst/>
          </a:prstGeom>
        </p:spPr>
      </p:pic>
      <p:pic>
        <p:nvPicPr>
          <p:cNvPr id="6" name="Picture 5">
            <a:extLst>
              <a:ext uri="{FF2B5EF4-FFF2-40B4-BE49-F238E27FC236}">
                <a16:creationId xmlns:a16="http://schemas.microsoft.com/office/drawing/2014/main" id="{E0F1B789-9E2C-C2A6-B85B-B51253DDF78B}"/>
              </a:ext>
            </a:extLst>
          </p:cNvPr>
          <p:cNvPicPr>
            <a:picLocks noChangeAspect="1"/>
          </p:cNvPicPr>
          <p:nvPr/>
        </p:nvPicPr>
        <p:blipFill>
          <a:blip r:embed="rId6"/>
          <a:stretch>
            <a:fillRect/>
          </a:stretch>
        </p:blipFill>
        <p:spPr>
          <a:xfrm>
            <a:off x="2760386" y="1631950"/>
            <a:ext cx="6451600" cy="3594100"/>
          </a:xfrm>
          <a:prstGeom prst="rect">
            <a:avLst/>
          </a:prstGeom>
        </p:spPr>
      </p:pic>
    </p:spTree>
    <p:extLst>
      <p:ext uri="{BB962C8B-B14F-4D97-AF65-F5344CB8AC3E}">
        <p14:creationId xmlns:p14="http://schemas.microsoft.com/office/powerpoint/2010/main" val="368965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92A3638D-949A-4E4C-14EE-B1747F4906F8}"/>
              </a:ext>
            </a:extLst>
          </p:cNvPr>
          <p:cNvPicPr>
            <a:picLocks noChangeAspect="1"/>
          </p:cNvPicPr>
          <p:nvPr/>
        </p:nvPicPr>
        <p:blipFill>
          <a:blip r:embed="rId4"/>
          <a:stretch>
            <a:fillRect/>
          </a:stretch>
        </p:blipFill>
        <p:spPr>
          <a:xfrm>
            <a:off x="2832100" y="1606550"/>
            <a:ext cx="6527800" cy="3644900"/>
          </a:xfrm>
          <a:prstGeom prst="rect">
            <a:avLst/>
          </a:prstGeom>
        </p:spPr>
      </p:pic>
    </p:spTree>
    <p:extLst>
      <p:ext uri="{BB962C8B-B14F-4D97-AF65-F5344CB8AC3E}">
        <p14:creationId xmlns:p14="http://schemas.microsoft.com/office/powerpoint/2010/main" val="2461391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E6B9CEE3-865A-3AC1-93CD-808BAB9E5937}"/>
              </a:ext>
            </a:extLst>
          </p:cNvPr>
          <p:cNvPicPr>
            <a:picLocks noChangeAspect="1"/>
          </p:cNvPicPr>
          <p:nvPr/>
        </p:nvPicPr>
        <p:blipFill>
          <a:blip r:embed="rId4"/>
          <a:stretch>
            <a:fillRect/>
          </a:stretch>
        </p:blipFill>
        <p:spPr>
          <a:xfrm>
            <a:off x="2832100" y="1606550"/>
            <a:ext cx="6527800" cy="3644900"/>
          </a:xfrm>
          <a:prstGeom prst="rect">
            <a:avLst/>
          </a:prstGeom>
        </p:spPr>
      </p:pic>
      <p:sp>
        <p:nvSpPr>
          <p:cNvPr id="4" name="TextBox 3">
            <a:extLst>
              <a:ext uri="{FF2B5EF4-FFF2-40B4-BE49-F238E27FC236}">
                <a16:creationId xmlns:a16="http://schemas.microsoft.com/office/drawing/2014/main" id="{48A343F5-8E5E-1A79-E5F3-2B28B78C6E64}"/>
              </a:ext>
            </a:extLst>
          </p:cNvPr>
          <p:cNvSpPr txBox="1"/>
          <p:nvPr/>
        </p:nvSpPr>
        <p:spPr>
          <a:xfrm>
            <a:off x="2292439" y="1159099"/>
            <a:ext cx="1735603" cy="369332"/>
          </a:xfrm>
          <a:prstGeom prst="rect">
            <a:avLst/>
          </a:prstGeom>
          <a:noFill/>
        </p:spPr>
        <p:txBody>
          <a:bodyPr wrap="none" rtlCol="0">
            <a:spAutoFit/>
          </a:bodyPr>
          <a:lstStyle/>
          <a:p>
            <a:r>
              <a:rPr lang="en-TR" b="1" dirty="0"/>
              <a:t>Generating text:</a:t>
            </a:r>
          </a:p>
        </p:txBody>
      </p:sp>
    </p:spTree>
    <p:extLst>
      <p:ext uri="{BB962C8B-B14F-4D97-AF65-F5344CB8AC3E}">
        <p14:creationId xmlns:p14="http://schemas.microsoft.com/office/powerpoint/2010/main" val="4085273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 </a:t>
            </a:r>
            <a:r>
              <a:rPr lang="tr-TR" sz="2400" b="1" dirty="0" err="1">
                <a:solidFill>
                  <a:srgbClr val="8316B5"/>
                </a:solidFill>
                <a:ea typeface="Arial" charset="0"/>
                <a:cs typeface="Arial"/>
              </a:rPr>
              <a:t>Recap</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11" name="Picture 10">
            <a:extLst>
              <a:ext uri="{FF2B5EF4-FFF2-40B4-BE49-F238E27FC236}">
                <a16:creationId xmlns:a16="http://schemas.microsoft.com/office/drawing/2014/main" id="{517D83E4-B9C0-79CC-0CB2-895810BEFAAD}"/>
              </a:ext>
            </a:extLst>
          </p:cNvPr>
          <p:cNvPicPr>
            <a:picLocks noChangeAspect="1"/>
          </p:cNvPicPr>
          <p:nvPr/>
        </p:nvPicPr>
        <p:blipFill>
          <a:blip r:embed="rId4"/>
          <a:stretch>
            <a:fillRect/>
          </a:stretch>
        </p:blipFill>
        <p:spPr>
          <a:xfrm>
            <a:off x="1764158" y="1303727"/>
            <a:ext cx="8663683" cy="4250546"/>
          </a:xfrm>
          <a:prstGeom prst="rect">
            <a:avLst/>
          </a:prstGeom>
        </p:spPr>
      </p:pic>
    </p:spTree>
    <p:extLst>
      <p:ext uri="{BB962C8B-B14F-4D97-AF65-F5344CB8AC3E}">
        <p14:creationId xmlns:p14="http://schemas.microsoft.com/office/powerpoint/2010/main" val="310667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DC4A6ED7-36F6-9DF7-20E6-1E2ED8BF93A0}"/>
              </a:ext>
            </a:extLst>
          </p:cNvPr>
          <p:cNvPicPr>
            <a:picLocks noChangeAspect="1"/>
          </p:cNvPicPr>
          <p:nvPr/>
        </p:nvPicPr>
        <p:blipFill>
          <a:blip r:embed="rId4"/>
          <a:stretch>
            <a:fillRect/>
          </a:stretch>
        </p:blipFill>
        <p:spPr>
          <a:xfrm>
            <a:off x="1785994" y="1362449"/>
            <a:ext cx="8620011" cy="4133102"/>
          </a:xfrm>
          <a:prstGeom prst="rect">
            <a:avLst/>
          </a:prstGeom>
        </p:spPr>
      </p:pic>
    </p:spTree>
    <p:extLst>
      <p:ext uri="{BB962C8B-B14F-4D97-AF65-F5344CB8AC3E}">
        <p14:creationId xmlns:p14="http://schemas.microsoft.com/office/powerpoint/2010/main" val="1895956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1EC0161F-A11D-1E68-018D-9FE4D5F9B360}"/>
              </a:ext>
            </a:extLst>
          </p:cNvPr>
          <p:cNvPicPr>
            <a:picLocks noChangeAspect="1"/>
          </p:cNvPicPr>
          <p:nvPr/>
        </p:nvPicPr>
        <p:blipFill>
          <a:blip r:embed="rId4"/>
          <a:stretch>
            <a:fillRect/>
          </a:stretch>
        </p:blipFill>
        <p:spPr>
          <a:xfrm>
            <a:off x="1708404" y="1348870"/>
            <a:ext cx="8775192" cy="4160259"/>
          </a:xfrm>
          <a:prstGeom prst="rect">
            <a:avLst/>
          </a:prstGeom>
        </p:spPr>
      </p:pic>
    </p:spTree>
    <p:extLst>
      <p:ext uri="{BB962C8B-B14F-4D97-AF65-F5344CB8AC3E}">
        <p14:creationId xmlns:p14="http://schemas.microsoft.com/office/powerpoint/2010/main" val="1311165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1026" name="Picture 2" descr="machine learning - Many to one and many to many LSTM examples in Keras -  Stack Overflow">
            <a:extLst>
              <a:ext uri="{FF2B5EF4-FFF2-40B4-BE49-F238E27FC236}">
                <a16:creationId xmlns:a16="http://schemas.microsoft.com/office/drawing/2014/main" id="{AB2A4AAA-9B52-F73F-7CA1-E719E44035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9099"/>
          <a:stretch/>
        </p:blipFill>
        <p:spPr bwMode="auto">
          <a:xfrm>
            <a:off x="1454728" y="1048010"/>
            <a:ext cx="7218218" cy="27928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B0B640-D00B-1099-A39A-68FEB0A7701B}"/>
              </a:ext>
            </a:extLst>
          </p:cNvPr>
          <p:cNvSpPr txBox="1"/>
          <p:nvPr/>
        </p:nvSpPr>
        <p:spPr>
          <a:xfrm>
            <a:off x="2695767" y="3840884"/>
            <a:ext cx="1428661" cy="492443"/>
          </a:xfrm>
          <a:prstGeom prst="rect">
            <a:avLst/>
          </a:prstGeom>
          <a:noFill/>
        </p:spPr>
        <p:txBody>
          <a:bodyPr wrap="none" rtlCol="0">
            <a:spAutoFit/>
          </a:bodyPr>
          <a:lstStyle/>
          <a:p>
            <a:pPr algn="ctr"/>
            <a:r>
              <a:rPr lang="en-TR" sz="1300" dirty="0"/>
              <a:t>Generating image </a:t>
            </a:r>
          </a:p>
          <a:p>
            <a:pPr algn="ctr"/>
            <a:r>
              <a:rPr lang="en-TR" sz="1300" dirty="0"/>
              <a:t>caption</a:t>
            </a:r>
          </a:p>
        </p:txBody>
      </p:sp>
      <p:sp>
        <p:nvSpPr>
          <p:cNvPr id="4" name="TextBox 3">
            <a:extLst>
              <a:ext uri="{FF2B5EF4-FFF2-40B4-BE49-F238E27FC236}">
                <a16:creationId xmlns:a16="http://schemas.microsoft.com/office/drawing/2014/main" id="{B7263396-2E13-BD75-81B0-04B0417702B4}"/>
              </a:ext>
            </a:extLst>
          </p:cNvPr>
          <p:cNvSpPr txBox="1"/>
          <p:nvPr/>
        </p:nvSpPr>
        <p:spPr>
          <a:xfrm>
            <a:off x="4474342" y="3840884"/>
            <a:ext cx="1454437" cy="292388"/>
          </a:xfrm>
          <a:prstGeom prst="rect">
            <a:avLst/>
          </a:prstGeom>
          <a:noFill/>
        </p:spPr>
        <p:txBody>
          <a:bodyPr wrap="none" rtlCol="0">
            <a:spAutoFit/>
          </a:bodyPr>
          <a:lstStyle/>
          <a:p>
            <a:pPr algn="ctr"/>
            <a:r>
              <a:rPr lang="en-US" sz="1300" dirty="0"/>
              <a:t>Sentiment analysis</a:t>
            </a:r>
            <a:endParaRPr lang="en-TR" sz="1300" dirty="0"/>
          </a:p>
        </p:txBody>
      </p:sp>
      <p:sp>
        <p:nvSpPr>
          <p:cNvPr id="7" name="TextBox 6">
            <a:extLst>
              <a:ext uri="{FF2B5EF4-FFF2-40B4-BE49-F238E27FC236}">
                <a16:creationId xmlns:a16="http://schemas.microsoft.com/office/drawing/2014/main" id="{26E86ADF-D6F6-D101-5671-C0DC5A75CF2C}"/>
              </a:ext>
            </a:extLst>
          </p:cNvPr>
          <p:cNvSpPr txBox="1"/>
          <p:nvPr/>
        </p:nvSpPr>
        <p:spPr>
          <a:xfrm>
            <a:off x="6814303" y="3840884"/>
            <a:ext cx="1310360" cy="292388"/>
          </a:xfrm>
          <a:prstGeom prst="rect">
            <a:avLst/>
          </a:prstGeom>
          <a:noFill/>
        </p:spPr>
        <p:txBody>
          <a:bodyPr wrap="none" rtlCol="0">
            <a:spAutoFit/>
          </a:bodyPr>
          <a:lstStyle/>
          <a:p>
            <a:pPr algn="ctr"/>
            <a:r>
              <a:rPr lang="en-TR" sz="1300" dirty="0"/>
              <a:t>Translation tasks</a:t>
            </a:r>
          </a:p>
        </p:txBody>
      </p:sp>
    </p:spTree>
    <p:extLst>
      <p:ext uri="{BB962C8B-B14F-4D97-AF65-F5344CB8AC3E}">
        <p14:creationId xmlns:p14="http://schemas.microsoft.com/office/powerpoint/2010/main" val="4147136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pic>
        <p:nvPicPr>
          <p:cNvPr id="5122" name="Picture 2">
            <a:extLst>
              <a:ext uri="{FF2B5EF4-FFF2-40B4-BE49-F238E27FC236}">
                <a16:creationId xmlns:a16="http://schemas.microsoft.com/office/drawing/2014/main" id="{1647C11C-15A5-11CD-71A2-9B6C68C64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67" y="1562207"/>
            <a:ext cx="4832786" cy="25323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2F0E25D-9520-C53E-E426-C3D61EA5C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180" y="1952097"/>
            <a:ext cx="1752600"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4FE4B1-B5B8-02E5-370C-29362ED6C7D4}"/>
              </a:ext>
            </a:extLst>
          </p:cNvPr>
          <p:cNvSpPr txBox="1"/>
          <p:nvPr/>
        </p:nvSpPr>
        <p:spPr>
          <a:xfrm>
            <a:off x="7536180" y="1313832"/>
            <a:ext cx="3951732" cy="369332"/>
          </a:xfrm>
          <a:prstGeom prst="rect">
            <a:avLst/>
          </a:prstGeom>
          <a:noFill/>
        </p:spPr>
        <p:txBody>
          <a:bodyPr wrap="square">
            <a:spAutoFit/>
          </a:bodyPr>
          <a:lstStyle/>
          <a:p>
            <a:pPr algn="l"/>
            <a:r>
              <a:rPr lang="en-US" b="1" i="0" dirty="0">
                <a:solidFill>
                  <a:srgbClr val="292929"/>
                </a:solidFill>
                <a:effectLst/>
                <a:latin typeface="sohne"/>
              </a:rPr>
              <a:t>Vanishing Gradient</a:t>
            </a:r>
          </a:p>
        </p:txBody>
      </p:sp>
      <p:sp>
        <p:nvSpPr>
          <p:cNvPr id="7" name="TextBox 6">
            <a:extLst>
              <a:ext uri="{FF2B5EF4-FFF2-40B4-BE49-F238E27FC236}">
                <a16:creationId xmlns:a16="http://schemas.microsoft.com/office/drawing/2014/main" id="{F78D4D82-BA66-F679-D26F-AC73B29864AA}"/>
              </a:ext>
            </a:extLst>
          </p:cNvPr>
          <p:cNvSpPr txBox="1"/>
          <p:nvPr/>
        </p:nvSpPr>
        <p:spPr>
          <a:xfrm>
            <a:off x="7356019" y="3873231"/>
            <a:ext cx="2352259" cy="276999"/>
          </a:xfrm>
          <a:prstGeom prst="rect">
            <a:avLst/>
          </a:prstGeom>
          <a:noFill/>
        </p:spPr>
        <p:txBody>
          <a:bodyPr wrap="square">
            <a:spAutoFit/>
          </a:bodyPr>
          <a:lstStyle/>
          <a:p>
            <a:r>
              <a:rPr lang="en-US" sz="1200" b="0" i="0" dirty="0">
                <a:solidFill>
                  <a:srgbClr val="757575"/>
                </a:solidFill>
                <a:effectLst/>
                <a:latin typeface="sohne"/>
              </a:rPr>
              <a:t>Final hidden state of the RNN</a:t>
            </a:r>
            <a:endParaRPr lang="en-TR" sz="1200" dirty="0"/>
          </a:p>
        </p:txBody>
      </p:sp>
      <p:sp>
        <p:nvSpPr>
          <p:cNvPr id="3" name="TextBox 2">
            <a:extLst>
              <a:ext uri="{FF2B5EF4-FFF2-40B4-BE49-F238E27FC236}">
                <a16:creationId xmlns:a16="http://schemas.microsoft.com/office/drawing/2014/main" id="{B1CFC3F6-16EE-0B97-DC79-EF490AA208BC}"/>
              </a:ext>
            </a:extLst>
          </p:cNvPr>
          <p:cNvSpPr txBox="1"/>
          <p:nvPr/>
        </p:nvSpPr>
        <p:spPr>
          <a:xfrm>
            <a:off x="442352" y="5164466"/>
            <a:ext cx="6524350" cy="1323439"/>
          </a:xfrm>
          <a:prstGeom prst="rect">
            <a:avLst/>
          </a:prstGeom>
          <a:noFill/>
        </p:spPr>
        <p:txBody>
          <a:bodyPr wrap="none" rtlCol="0">
            <a:spAutoFit/>
          </a:bodyPr>
          <a:lstStyle/>
          <a:p>
            <a:r>
              <a:rPr lang="en-TR" sz="1600" dirty="0">
                <a:solidFill>
                  <a:srgbClr val="00B050"/>
                </a:solidFill>
              </a:rPr>
              <a:t>RNN Advantages</a:t>
            </a:r>
          </a:p>
          <a:p>
            <a:pPr marL="285750" indent="-285750">
              <a:buFont typeface="Arial" panose="020B0604020202020204" pitchFamily="34" charset="0"/>
              <a:buChar char="•"/>
            </a:pPr>
            <a:r>
              <a:rPr lang="en-TR" sz="1600" dirty="0"/>
              <a:t>Can process any length input</a:t>
            </a:r>
          </a:p>
          <a:p>
            <a:pPr marL="285750" indent="-285750">
              <a:buFont typeface="Arial" panose="020B0604020202020204" pitchFamily="34" charset="0"/>
              <a:buChar char="•"/>
            </a:pPr>
            <a:r>
              <a:rPr lang="en-TR" sz="1600" dirty="0"/>
              <a:t>Computation for step </a:t>
            </a:r>
            <a:r>
              <a:rPr lang="en-TR" sz="1600" i="1" dirty="0"/>
              <a:t>t </a:t>
            </a:r>
            <a:r>
              <a:rPr lang="en-TR" sz="1600" dirty="0"/>
              <a:t>(in theory) use information from many steps back</a:t>
            </a:r>
          </a:p>
          <a:p>
            <a:pPr marL="285750" indent="-285750">
              <a:buFont typeface="Arial" panose="020B0604020202020204" pitchFamily="34" charset="0"/>
              <a:buChar char="•"/>
            </a:pPr>
            <a:r>
              <a:rPr lang="en-TR" sz="1600" dirty="0"/>
              <a:t>Model size doesn’t increase for longer input</a:t>
            </a:r>
          </a:p>
          <a:p>
            <a:pPr marL="285750" indent="-285750">
              <a:buFont typeface="Arial" panose="020B0604020202020204" pitchFamily="34" charset="0"/>
              <a:buChar char="•"/>
            </a:pPr>
            <a:r>
              <a:rPr lang="en-TR" sz="1600" dirty="0"/>
              <a:t>Same weights applied on every timestamp</a:t>
            </a:r>
          </a:p>
        </p:txBody>
      </p:sp>
      <p:sp>
        <p:nvSpPr>
          <p:cNvPr id="6" name="TextBox 5">
            <a:extLst>
              <a:ext uri="{FF2B5EF4-FFF2-40B4-BE49-F238E27FC236}">
                <a16:creationId xmlns:a16="http://schemas.microsoft.com/office/drawing/2014/main" id="{71F7FEEF-50D1-B2A0-A570-9B87C8A7941F}"/>
              </a:ext>
            </a:extLst>
          </p:cNvPr>
          <p:cNvSpPr txBox="1"/>
          <p:nvPr/>
        </p:nvSpPr>
        <p:spPr>
          <a:xfrm>
            <a:off x="7269834" y="5164466"/>
            <a:ext cx="4218078" cy="1077218"/>
          </a:xfrm>
          <a:prstGeom prst="rect">
            <a:avLst/>
          </a:prstGeom>
          <a:noFill/>
        </p:spPr>
        <p:txBody>
          <a:bodyPr wrap="none" rtlCol="0">
            <a:spAutoFit/>
          </a:bodyPr>
          <a:lstStyle/>
          <a:p>
            <a:r>
              <a:rPr lang="en-TR" sz="1600" dirty="0">
                <a:solidFill>
                  <a:srgbClr val="FF0000"/>
                </a:solidFill>
              </a:rPr>
              <a:t>Some Problems with RNN:</a:t>
            </a:r>
          </a:p>
          <a:p>
            <a:pPr marL="285750" indent="-285750">
              <a:buFont typeface="Arial" panose="020B0604020202020204" pitchFamily="34" charset="0"/>
              <a:buChar char="•"/>
            </a:pPr>
            <a:r>
              <a:rPr lang="en-TR" sz="1600" dirty="0"/>
              <a:t>Difficult to train (Vanishing Gradients)</a:t>
            </a:r>
          </a:p>
          <a:p>
            <a:pPr marL="285750" indent="-285750">
              <a:buFont typeface="Arial" panose="020B0604020202020204" pitchFamily="34" charset="0"/>
              <a:buChar char="•"/>
            </a:pPr>
            <a:r>
              <a:rPr lang="en-TR" sz="1600" dirty="0"/>
              <a:t>Recency</a:t>
            </a:r>
          </a:p>
          <a:p>
            <a:pPr marL="285750" indent="-285750">
              <a:buFont typeface="Arial" panose="020B0604020202020204" pitchFamily="34" charset="0"/>
              <a:buChar char="•"/>
            </a:pPr>
            <a:r>
              <a:rPr lang="en-TR" sz="1600" dirty="0"/>
              <a:t>Hard to make them parallel, time consuming </a:t>
            </a:r>
          </a:p>
        </p:txBody>
      </p:sp>
    </p:spTree>
    <p:extLst>
      <p:ext uri="{BB962C8B-B14F-4D97-AF65-F5344CB8AC3E}">
        <p14:creationId xmlns:p14="http://schemas.microsoft.com/office/powerpoint/2010/main" val="116484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Bi-direction</a:t>
            </a:r>
            <a:r>
              <a:rPr lang="tr-TR" sz="2400" b="1" dirty="0">
                <a:solidFill>
                  <a:srgbClr val="8316B5"/>
                </a:solidFill>
                <a:ea typeface="Arial" charset="0"/>
                <a:cs typeface="Arial"/>
              </a:rPr>
              <a:t>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9E164F27-D49D-B4C4-DE04-0802B1AAECEF}"/>
              </a:ext>
            </a:extLst>
          </p:cNvPr>
          <p:cNvPicPr>
            <a:picLocks noChangeAspect="1"/>
          </p:cNvPicPr>
          <p:nvPr/>
        </p:nvPicPr>
        <p:blipFill>
          <a:blip r:embed="rId4"/>
          <a:stretch>
            <a:fillRect/>
          </a:stretch>
        </p:blipFill>
        <p:spPr>
          <a:xfrm>
            <a:off x="592743" y="1007567"/>
            <a:ext cx="11006514" cy="4842866"/>
          </a:xfrm>
          <a:prstGeom prst="rect">
            <a:avLst/>
          </a:prstGeom>
        </p:spPr>
      </p:pic>
    </p:spTree>
    <p:extLst>
      <p:ext uri="{BB962C8B-B14F-4D97-AF65-F5344CB8AC3E}">
        <p14:creationId xmlns:p14="http://schemas.microsoft.com/office/powerpoint/2010/main" val="588153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LSTM - GRU</a:t>
            </a:r>
            <a:endParaRPr lang="tr-TR" sz="2400" b="1" dirty="0">
              <a:solidFill>
                <a:srgbClr val="8316B5"/>
              </a:solidFill>
              <a:ea typeface="Arial" charset="0"/>
              <a:cs typeface="Arial" charset="0"/>
            </a:endParaRPr>
          </a:p>
        </p:txBody>
      </p:sp>
      <p:pic>
        <p:nvPicPr>
          <p:cNvPr id="6146" name="Picture 2">
            <a:extLst>
              <a:ext uri="{FF2B5EF4-FFF2-40B4-BE49-F238E27FC236}">
                <a16:creationId xmlns:a16="http://schemas.microsoft.com/office/drawing/2014/main" id="{D1E956F0-909F-B21F-CAC1-AD8183C3B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560" r="5233"/>
          <a:stretch/>
        </p:blipFill>
        <p:spPr bwMode="auto">
          <a:xfrm>
            <a:off x="136652" y="1220412"/>
            <a:ext cx="3511296" cy="238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4FF5F9B-B1F3-538D-4A85-BF8C97922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719" y="1042954"/>
            <a:ext cx="4581652" cy="274251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A2D650ED-4A36-AA82-0B32-DC9437169B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7810" y="811305"/>
            <a:ext cx="3048246" cy="248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9430B4-F1B2-05C8-930C-B15C3F90D5A5}"/>
              </a:ext>
            </a:extLst>
          </p:cNvPr>
          <p:cNvSpPr txBox="1"/>
          <p:nvPr/>
        </p:nvSpPr>
        <p:spPr>
          <a:xfrm>
            <a:off x="9241536" y="4295894"/>
            <a:ext cx="2401824" cy="369332"/>
          </a:xfrm>
          <a:prstGeom prst="rect">
            <a:avLst/>
          </a:prstGeom>
          <a:noFill/>
        </p:spPr>
        <p:txBody>
          <a:bodyPr wrap="square">
            <a:spAutoFit/>
          </a:bodyPr>
          <a:lstStyle/>
          <a:p>
            <a:r>
              <a:rPr lang="en-US" b="0" i="0">
                <a:solidFill>
                  <a:srgbClr val="757575"/>
                </a:solidFill>
                <a:effectLst/>
                <a:latin typeface="sohne"/>
              </a:rPr>
              <a:t>GRU cell and it’s gates</a:t>
            </a:r>
            <a:endParaRPr lang="en-TR" dirty="0"/>
          </a:p>
        </p:txBody>
      </p:sp>
      <p:sp>
        <p:nvSpPr>
          <p:cNvPr id="7" name="TextBox 6">
            <a:extLst>
              <a:ext uri="{FF2B5EF4-FFF2-40B4-BE49-F238E27FC236}">
                <a16:creationId xmlns:a16="http://schemas.microsoft.com/office/drawing/2014/main" id="{832C49BE-76B8-C9B6-6FEB-A0D887C1AD55}"/>
              </a:ext>
            </a:extLst>
          </p:cNvPr>
          <p:cNvSpPr txBox="1"/>
          <p:nvPr/>
        </p:nvSpPr>
        <p:spPr>
          <a:xfrm>
            <a:off x="4620768" y="4319458"/>
            <a:ext cx="3182112" cy="369332"/>
          </a:xfrm>
          <a:prstGeom prst="rect">
            <a:avLst/>
          </a:prstGeom>
          <a:noFill/>
        </p:spPr>
        <p:txBody>
          <a:bodyPr wrap="square">
            <a:spAutoFit/>
          </a:bodyPr>
          <a:lstStyle/>
          <a:p>
            <a:r>
              <a:rPr lang="en-US" b="0" i="0" dirty="0">
                <a:solidFill>
                  <a:srgbClr val="757575"/>
                </a:solidFill>
                <a:effectLst/>
                <a:latin typeface="sohne"/>
              </a:rPr>
              <a:t>LSTM Cell and It’s Operations</a:t>
            </a:r>
            <a:endParaRPr lang="en-TR" dirty="0"/>
          </a:p>
        </p:txBody>
      </p:sp>
      <p:sp>
        <p:nvSpPr>
          <p:cNvPr id="9" name="TextBox 8">
            <a:extLst>
              <a:ext uri="{FF2B5EF4-FFF2-40B4-BE49-F238E27FC236}">
                <a16:creationId xmlns:a16="http://schemas.microsoft.com/office/drawing/2014/main" id="{BAC10F5B-533D-01CF-9188-3BA8CF647CBC}"/>
              </a:ext>
            </a:extLst>
          </p:cNvPr>
          <p:cNvSpPr txBox="1"/>
          <p:nvPr/>
        </p:nvSpPr>
        <p:spPr>
          <a:xfrm>
            <a:off x="414528" y="4295894"/>
            <a:ext cx="1250387" cy="369332"/>
          </a:xfrm>
          <a:prstGeom prst="rect">
            <a:avLst/>
          </a:prstGeom>
          <a:noFill/>
        </p:spPr>
        <p:txBody>
          <a:bodyPr wrap="square">
            <a:spAutoFit/>
          </a:bodyPr>
          <a:lstStyle/>
          <a:p>
            <a:r>
              <a:rPr lang="en-US" b="0" i="0" dirty="0">
                <a:solidFill>
                  <a:srgbClr val="757575"/>
                </a:solidFill>
                <a:effectLst/>
                <a:latin typeface="sohne"/>
              </a:rPr>
              <a:t>RNN Cell</a:t>
            </a:r>
            <a:endParaRPr lang="en-TR" dirty="0"/>
          </a:p>
        </p:txBody>
      </p:sp>
    </p:spTree>
    <p:extLst>
      <p:ext uri="{BB962C8B-B14F-4D97-AF65-F5344CB8AC3E}">
        <p14:creationId xmlns:p14="http://schemas.microsoft.com/office/powerpoint/2010/main" val="185958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 – LSTM - GRU</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F2B9E027-E750-CFE9-3185-29BF7C1B2C31}"/>
              </a:ext>
            </a:extLst>
          </p:cNvPr>
          <p:cNvSpPr txBox="1"/>
          <p:nvPr/>
        </p:nvSpPr>
        <p:spPr>
          <a:xfrm>
            <a:off x="877824" y="1224550"/>
            <a:ext cx="9424416" cy="3693319"/>
          </a:xfrm>
          <a:prstGeom prst="rect">
            <a:avLst/>
          </a:prstGeom>
          <a:noFill/>
        </p:spPr>
        <p:txBody>
          <a:bodyPr wrap="square">
            <a:spAutoFit/>
          </a:bodyPr>
          <a:lstStyle/>
          <a:p>
            <a:pPr marL="342900" indent="-342900" algn="l">
              <a:buFont typeface="Arial" panose="020B0604020202020204" pitchFamily="34" charset="0"/>
              <a:buChar char="•"/>
            </a:pPr>
            <a:r>
              <a:rPr lang="en-US" b="0" i="0" dirty="0">
                <a:effectLst/>
                <a:latin typeface="Söhne"/>
              </a:rPr>
              <a:t>RNNs are good at processing sequence data for predictions but have short-term memory issues.</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LSTM and GRU were developed to mitigate short-term memory issues using gates.</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GRUs have fewer tensor operations and are faster to train than LSTMs.</a:t>
            </a:r>
            <a:endParaRPr lang="en-US" dirty="0">
              <a:latin typeface="Söhne"/>
            </a:endParaRP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There is no clear winner between the two and researchers/engineers try both to determine which works best for their use case.</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Gates are neural networks that regulate the flow of information in the sequence chain.</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LSTM and GRU are used in state-of-the-art deep learning applications such as speech recognition, speech synthesis, and natural language understanding.</a:t>
            </a:r>
          </a:p>
        </p:txBody>
      </p:sp>
    </p:spTree>
    <p:extLst>
      <p:ext uri="{BB962C8B-B14F-4D97-AF65-F5344CB8AC3E}">
        <p14:creationId xmlns:p14="http://schemas.microsoft.com/office/powerpoint/2010/main" val="1472140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Coding</a:t>
            </a:r>
            <a:r>
              <a:rPr lang="tr-TR" sz="2400" b="1" dirty="0">
                <a:solidFill>
                  <a:srgbClr val="8316B5"/>
                </a:solidFill>
                <a:ea typeface="Arial" charset="0"/>
                <a:cs typeface="Arial"/>
              </a:rPr>
              <a:t> Time!</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4" name="TextBox 3">
            <a:extLst>
              <a:ext uri="{FF2B5EF4-FFF2-40B4-BE49-F238E27FC236}">
                <a16:creationId xmlns:a16="http://schemas.microsoft.com/office/drawing/2014/main" id="{31503DB8-C1F4-2386-35BA-99B9993E24DE}"/>
              </a:ext>
            </a:extLst>
          </p:cNvPr>
          <p:cNvSpPr txBox="1"/>
          <p:nvPr/>
        </p:nvSpPr>
        <p:spPr>
          <a:xfrm>
            <a:off x="2126423" y="1365332"/>
            <a:ext cx="7923720" cy="3139321"/>
          </a:xfrm>
          <a:prstGeom prst="rect">
            <a:avLst/>
          </a:prstGeom>
          <a:noFill/>
        </p:spPr>
        <p:txBody>
          <a:bodyPr wrap="square" rtlCol="0">
            <a:spAutoFit/>
          </a:bodyPr>
          <a:lstStyle/>
          <a:p>
            <a:pPr marL="285750" indent="-285750">
              <a:buFont typeface="Arial" panose="020B0604020202020204" pitchFamily="34" charset="0"/>
              <a:buChar char="•"/>
            </a:pPr>
            <a:r>
              <a:rPr lang="en-TR" b="1" dirty="0">
                <a:solidFill>
                  <a:srgbClr val="FF0000"/>
                </a:solidFill>
              </a:rPr>
              <a:t>Movie Reviews Sentiment Analysis</a:t>
            </a:r>
          </a:p>
          <a:p>
            <a:endParaRPr lang="en-TR" dirty="0"/>
          </a:p>
          <a:p>
            <a:pPr lvl="1"/>
            <a:r>
              <a:rPr lang="en-US" b="0" i="0" dirty="0">
                <a:effectLst/>
                <a:latin typeface="-apple-system"/>
              </a:rPr>
              <a:t>Model Training using </a:t>
            </a:r>
            <a:r>
              <a:rPr lang="en-US" b="1" i="0" dirty="0">
                <a:effectLst/>
                <a:latin typeface="-apple-system"/>
              </a:rPr>
              <a:t>Deep Learning in </a:t>
            </a:r>
            <a:r>
              <a:rPr lang="en-US" b="1" i="0" dirty="0" err="1">
                <a:effectLst/>
                <a:latin typeface="-apple-system"/>
              </a:rPr>
              <a:t>Keras</a:t>
            </a:r>
            <a:r>
              <a:rPr lang="en-US" b="0" i="0" dirty="0">
                <a:effectLst/>
                <a:latin typeface="-apple-system"/>
              </a:rPr>
              <a:t> for separate: </a:t>
            </a:r>
            <a:r>
              <a:rPr lang="en-US" b="1" i="0" dirty="0">
                <a:effectLst/>
                <a:latin typeface="-apple-system"/>
              </a:rPr>
              <a:t>Simple Neural Net, CNN and LSTM Models</a:t>
            </a:r>
            <a:r>
              <a:rPr lang="en-US" b="0" i="0" dirty="0">
                <a:effectLst/>
                <a:latin typeface="-apple-system"/>
              </a:rPr>
              <a:t> and </a:t>
            </a:r>
            <a:r>
              <a:rPr lang="en-US" b="0" i="0" dirty="0" err="1">
                <a:effectLst/>
                <a:latin typeface="-apple-system"/>
              </a:rPr>
              <a:t>analyse</a:t>
            </a:r>
            <a:r>
              <a:rPr lang="en-US" b="0" i="0" dirty="0">
                <a:effectLst/>
                <a:latin typeface="-apple-system"/>
              </a:rPr>
              <a:t> model performance and results</a:t>
            </a:r>
          </a:p>
          <a:p>
            <a:pPr lvl="1"/>
            <a:endParaRPr lang="en-US" dirty="0">
              <a:latin typeface="-apple-system"/>
            </a:endParaRPr>
          </a:p>
          <a:p>
            <a:pPr marL="285750" indent="-285750">
              <a:buFont typeface="Arial" panose="020B0604020202020204" pitchFamily="34" charset="0"/>
              <a:buChar char="•"/>
            </a:pPr>
            <a:r>
              <a:rPr lang="en-US" b="1" i="0" dirty="0">
                <a:solidFill>
                  <a:srgbClr val="FF0000"/>
                </a:solidFill>
                <a:effectLst/>
                <a:latin typeface="sohne"/>
              </a:rPr>
              <a:t>Word and Character Based LSTM Models</a:t>
            </a:r>
          </a:p>
          <a:p>
            <a:pPr marL="285750" indent="-285750">
              <a:buFont typeface="Arial" panose="020B0604020202020204" pitchFamily="34" charset="0"/>
              <a:buChar char="•"/>
            </a:pPr>
            <a:endParaRPr lang="en-US" b="1" dirty="0">
              <a:solidFill>
                <a:srgbClr val="FF0000"/>
              </a:solidFill>
              <a:latin typeface="sohne"/>
            </a:endParaRPr>
          </a:p>
          <a:p>
            <a:pPr marL="285750" indent="-285750">
              <a:buFont typeface="Arial" panose="020B0604020202020204" pitchFamily="34" charset="0"/>
              <a:buChar char="•"/>
            </a:pPr>
            <a:r>
              <a:rPr lang="en-US" b="0" i="0" dirty="0">
                <a:solidFill>
                  <a:srgbClr val="D5D5D5"/>
                </a:solidFill>
                <a:effectLst/>
                <a:latin typeface="Roboto" panose="02000000000000000000" pitchFamily="2" charset="0"/>
              </a:rPr>
              <a:t>Bidirectional LSTM on IMDB</a:t>
            </a:r>
          </a:p>
          <a:p>
            <a:pPr marL="285750" indent="-285750">
              <a:buFont typeface="Arial" panose="020B0604020202020204" pitchFamily="34" charset="0"/>
              <a:buChar char="•"/>
            </a:pPr>
            <a:endParaRPr lang="en-US" b="1" i="0" dirty="0">
              <a:effectLst/>
              <a:latin typeface="sohne"/>
            </a:endParaRPr>
          </a:p>
          <a:p>
            <a:pPr marL="285750" indent="-285750">
              <a:buFont typeface="Arial" panose="020B0604020202020204" pitchFamily="34" charset="0"/>
              <a:buChar char="•"/>
            </a:pPr>
            <a:endParaRPr lang="en-US" b="0" i="0" dirty="0">
              <a:effectLst/>
              <a:latin typeface="-apple-system"/>
            </a:endParaRPr>
          </a:p>
          <a:p>
            <a:endParaRPr lang="en-TR" dirty="0"/>
          </a:p>
        </p:txBody>
      </p:sp>
    </p:spTree>
    <p:extLst>
      <p:ext uri="{BB962C8B-B14F-4D97-AF65-F5344CB8AC3E}">
        <p14:creationId xmlns:p14="http://schemas.microsoft.com/office/powerpoint/2010/main" val="344601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endParaRPr lang="tr-TR" sz="2400" b="1" dirty="0">
              <a:solidFill>
                <a:srgbClr val="8316B5"/>
              </a:solidFill>
              <a:ea typeface="Arial" charset="0"/>
              <a:cs typeface="Arial"/>
            </a:endParaRPr>
          </a:p>
        </p:txBody>
      </p:sp>
      <p:sp>
        <p:nvSpPr>
          <p:cNvPr id="14" name="TextBox 13">
            <a:extLst>
              <a:ext uri="{FF2B5EF4-FFF2-40B4-BE49-F238E27FC236}">
                <a16:creationId xmlns:a16="http://schemas.microsoft.com/office/drawing/2014/main" id="{5D02B941-B73A-3B81-4349-62423B73A81F}"/>
              </a:ext>
            </a:extLst>
          </p:cNvPr>
          <p:cNvSpPr txBox="1"/>
          <p:nvPr/>
        </p:nvSpPr>
        <p:spPr>
          <a:xfrm>
            <a:off x="909389" y="992373"/>
            <a:ext cx="1635889" cy="369332"/>
          </a:xfrm>
          <a:prstGeom prst="rect">
            <a:avLst/>
          </a:prstGeom>
          <a:noFill/>
        </p:spPr>
        <p:txBody>
          <a:bodyPr wrap="square">
            <a:spAutoFit/>
          </a:bodyPr>
          <a:lstStyle/>
          <a:p>
            <a:r>
              <a:rPr lang="en-US" sz="1800" b="1" i="0" dirty="0">
                <a:solidFill>
                  <a:srgbClr val="292929"/>
                </a:solidFill>
                <a:effectLst/>
                <a:latin typeface="source-serif-pro"/>
              </a:rPr>
              <a:t>PERPLEXITY</a:t>
            </a:r>
            <a:endParaRPr lang="en-TR" dirty="0"/>
          </a:p>
        </p:txBody>
      </p:sp>
      <p:sp>
        <p:nvSpPr>
          <p:cNvPr id="17" name="TextBox 16">
            <a:extLst>
              <a:ext uri="{FF2B5EF4-FFF2-40B4-BE49-F238E27FC236}">
                <a16:creationId xmlns:a16="http://schemas.microsoft.com/office/drawing/2014/main" id="{DE99E257-CEBD-58FB-BEAA-521E96486563}"/>
              </a:ext>
            </a:extLst>
          </p:cNvPr>
          <p:cNvSpPr txBox="1"/>
          <p:nvPr/>
        </p:nvSpPr>
        <p:spPr>
          <a:xfrm>
            <a:off x="909388" y="1567475"/>
            <a:ext cx="10438513" cy="584775"/>
          </a:xfrm>
          <a:prstGeom prst="rect">
            <a:avLst/>
          </a:prstGeom>
          <a:noFill/>
        </p:spPr>
        <p:txBody>
          <a:bodyPr wrap="square">
            <a:spAutoFit/>
          </a:bodyPr>
          <a:lstStyle/>
          <a:p>
            <a:r>
              <a:rPr lang="en-US" sz="1600" dirty="0"/>
              <a:t>Perplexity is a measurement used to evaluate how well a language model predicts a sequence of words.</a:t>
            </a:r>
          </a:p>
          <a:p>
            <a:r>
              <a:rPr lang="en-US" sz="1600" dirty="0"/>
              <a:t> It gives us an idea of how surprised or uncertain the model is when it encounters a new sentence or text.</a:t>
            </a:r>
            <a:endParaRPr lang="en-TR" sz="1600" dirty="0"/>
          </a:p>
        </p:txBody>
      </p:sp>
      <p:sp>
        <p:nvSpPr>
          <p:cNvPr id="34" name="TextBox 33">
            <a:extLst>
              <a:ext uri="{FF2B5EF4-FFF2-40B4-BE49-F238E27FC236}">
                <a16:creationId xmlns:a16="http://schemas.microsoft.com/office/drawing/2014/main" id="{0F59FD7D-8A42-AA22-CD77-7790BA6552E8}"/>
              </a:ext>
            </a:extLst>
          </p:cNvPr>
          <p:cNvSpPr txBox="1"/>
          <p:nvPr/>
        </p:nvSpPr>
        <p:spPr>
          <a:xfrm>
            <a:off x="1378780" y="2785336"/>
            <a:ext cx="908329" cy="369332"/>
          </a:xfrm>
          <a:prstGeom prst="rect">
            <a:avLst/>
          </a:prstGeom>
          <a:noFill/>
        </p:spPr>
        <p:txBody>
          <a:bodyPr wrap="square">
            <a:spAutoFit/>
          </a:bodyPr>
          <a:lstStyle/>
          <a:p>
            <a:r>
              <a:rPr lang="en-US" dirty="0"/>
              <a:t>I love</a:t>
            </a:r>
            <a:endParaRPr lang="en-TR" dirty="0"/>
          </a:p>
        </p:txBody>
      </p:sp>
      <p:cxnSp>
        <p:nvCxnSpPr>
          <p:cNvPr id="36" name="Straight Arrow Connector 35">
            <a:extLst>
              <a:ext uri="{FF2B5EF4-FFF2-40B4-BE49-F238E27FC236}">
                <a16:creationId xmlns:a16="http://schemas.microsoft.com/office/drawing/2014/main" id="{726791CE-19B9-FBA1-C6EB-FF1F8DD3A318}"/>
              </a:ext>
            </a:extLst>
          </p:cNvPr>
          <p:cNvCxnSpPr/>
          <p:nvPr/>
        </p:nvCxnSpPr>
        <p:spPr>
          <a:xfrm flipV="1">
            <a:off x="2457797" y="2569893"/>
            <a:ext cx="524256" cy="295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BF74EA7-BEFC-AF08-1A4B-EDD096A23FEE}"/>
              </a:ext>
            </a:extLst>
          </p:cNvPr>
          <p:cNvCxnSpPr>
            <a:cxnSpLocks/>
          </p:cNvCxnSpPr>
          <p:nvPr/>
        </p:nvCxnSpPr>
        <p:spPr>
          <a:xfrm>
            <a:off x="2457797" y="2991026"/>
            <a:ext cx="524256" cy="28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DBD491D-F027-BD6B-00A3-AB7274058DF6}"/>
              </a:ext>
            </a:extLst>
          </p:cNvPr>
          <p:cNvSpPr txBox="1"/>
          <p:nvPr/>
        </p:nvSpPr>
        <p:spPr>
          <a:xfrm>
            <a:off x="3111117" y="2385227"/>
            <a:ext cx="529825" cy="369332"/>
          </a:xfrm>
          <a:prstGeom prst="rect">
            <a:avLst/>
          </a:prstGeom>
          <a:noFill/>
        </p:spPr>
        <p:txBody>
          <a:bodyPr wrap="none" rtlCol="0">
            <a:spAutoFit/>
          </a:bodyPr>
          <a:lstStyle/>
          <a:p>
            <a:r>
              <a:rPr lang="en-TR" dirty="0"/>
              <a:t>you</a:t>
            </a:r>
          </a:p>
        </p:txBody>
      </p:sp>
      <p:sp>
        <p:nvSpPr>
          <p:cNvPr id="42" name="TextBox 41">
            <a:extLst>
              <a:ext uri="{FF2B5EF4-FFF2-40B4-BE49-F238E27FC236}">
                <a16:creationId xmlns:a16="http://schemas.microsoft.com/office/drawing/2014/main" id="{6D859EDB-C33D-B7C7-6B4D-9A6BECADBA7A}"/>
              </a:ext>
            </a:extLst>
          </p:cNvPr>
          <p:cNvSpPr txBox="1"/>
          <p:nvPr/>
        </p:nvSpPr>
        <p:spPr>
          <a:xfrm>
            <a:off x="3111117" y="3075420"/>
            <a:ext cx="555730" cy="369332"/>
          </a:xfrm>
          <a:prstGeom prst="rect">
            <a:avLst/>
          </a:prstGeom>
          <a:noFill/>
        </p:spPr>
        <p:txBody>
          <a:bodyPr wrap="none" rtlCol="0">
            <a:spAutoFit/>
          </a:bodyPr>
          <a:lstStyle/>
          <a:p>
            <a:r>
              <a:rPr lang="en-TR" dirty="0"/>
              <a:t>cats</a:t>
            </a:r>
          </a:p>
        </p:txBody>
      </p:sp>
      <p:sp>
        <p:nvSpPr>
          <p:cNvPr id="43" name="TextBox 42">
            <a:extLst>
              <a:ext uri="{FF2B5EF4-FFF2-40B4-BE49-F238E27FC236}">
                <a16:creationId xmlns:a16="http://schemas.microsoft.com/office/drawing/2014/main" id="{8BAFC199-5968-A879-86E5-DDAD9BB073A7}"/>
              </a:ext>
            </a:extLst>
          </p:cNvPr>
          <p:cNvSpPr txBox="1"/>
          <p:nvPr/>
        </p:nvSpPr>
        <p:spPr>
          <a:xfrm>
            <a:off x="3770006" y="2385227"/>
            <a:ext cx="583814" cy="369332"/>
          </a:xfrm>
          <a:prstGeom prst="rect">
            <a:avLst/>
          </a:prstGeom>
          <a:noFill/>
        </p:spPr>
        <p:txBody>
          <a:bodyPr wrap="none" rtlCol="0">
            <a:spAutoFit/>
          </a:bodyPr>
          <a:lstStyle/>
          <a:p>
            <a:r>
              <a:rPr lang="en-TR" dirty="0"/>
              <a:t>%85</a:t>
            </a:r>
          </a:p>
        </p:txBody>
      </p:sp>
      <p:sp>
        <p:nvSpPr>
          <p:cNvPr id="45" name="TextBox 44">
            <a:extLst>
              <a:ext uri="{FF2B5EF4-FFF2-40B4-BE49-F238E27FC236}">
                <a16:creationId xmlns:a16="http://schemas.microsoft.com/office/drawing/2014/main" id="{A6F089A3-E977-407F-723D-93B194B4C7FF}"/>
              </a:ext>
            </a:extLst>
          </p:cNvPr>
          <p:cNvSpPr txBox="1"/>
          <p:nvPr/>
        </p:nvSpPr>
        <p:spPr>
          <a:xfrm>
            <a:off x="4896198" y="2393463"/>
            <a:ext cx="5949695"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500" b="0" i="0" dirty="0">
                <a:effectLst/>
                <a:latin typeface="Calibri" panose="020F0502020204030204" pitchFamily="34" charset="0"/>
                <a:cs typeface="Calibri" panose="020F0502020204030204" pitchFamily="34" charset="0"/>
              </a:rPr>
              <a:t>Using these probabilities, we can calculate the perplexity of the test set. If the perplexity turns out to be 50, it means that on average, the model is as surprised or uncertain as if it had to choose from 50 equally likely words for each position in the test set.</a:t>
            </a:r>
            <a:endParaRPr lang="en-TR" sz="1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99AF9D0-4888-FBED-E2C0-ED3F76D72083}"/>
              </a:ext>
            </a:extLst>
          </p:cNvPr>
          <p:cNvPicPr>
            <a:picLocks noChangeAspect="1"/>
          </p:cNvPicPr>
          <p:nvPr/>
        </p:nvPicPr>
        <p:blipFill>
          <a:blip r:embed="rId3"/>
          <a:stretch>
            <a:fillRect/>
          </a:stretch>
        </p:blipFill>
        <p:spPr>
          <a:xfrm>
            <a:off x="639485" y="3405880"/>
            <a:ext cx="4943264" cy="3389667"/>
          </a:xfrm>
          <a:prstGeom prst="rect">
            <a:avLst/>
          </a:prstGeom>
        </p:spPr>
      </p:pic>
      <p:pic>
        <p:nvPicPr>
          <p:cNvPr id="6" name="Picture 5">
            <a:extLst>
              <a:ext uri="{FF2B5EF4-FFF2-40B4-BE49-F238E27FC236}">
                <a16:creationId xmlns:a16="http://schemas.microsoft.com/office/drawing/2014/main" id="{B4A04900-0F82-F5C3-AD6A-99D5718C0D1E}"/>
              </a:ext>
            </a:extLst>
          </p:cNvPr>
          <p:cNvPicPr>
            <a:picLocks noChangeAspect="1"/>
          </p:cNvPicPr>
          <p:nvPr/>
        </p:nvPicPr>
        <p:blipFill>
          <a:blip r:embed="rId4"/>
          <a:stretch>
            <a:fillRect/>
          </a:stretch>
        </p:blipFill>
        <p:spPr>
          <a:xfrm>
            <a:off x="5961815" y="4522389"/>
            <a:ext cx="5386086" cy="1015662"/>
          </a:xfrm>
          <a:prstGeom prst="rect">
            <a:avLst/>
          </a:prstGeom>
        </p:spPr>
      </p:pic>
    </p:spTree>
    <p:extLst>
      <p:ext uri="{BB962C8B-B14F-4D97-AF65-F5344CB8AC3E}">
        <p14:creationId xmlns:p14="http://schemas.microsoft.com/office/powerpoint/2010/main" val="2506359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endParaRPr lang="tr-TR" sz="2400" b="1" dirty="0">
              <a:solidFill>
                <a:srgbClr val="8316B5"/>
              </a:solidFill>
              <a:ea typeface="Arial" charset="0"/>
              <a:cs typeface="Arial"/>
            </a:endParaRPr>
          </a:p>
        </p:txBody>
      </p:sp>
      <p:sp>
        <p:nvSpPr>
          <p:cNvPr id="6" name="TextBox 5">
            <a:extLst>
              <a:ext uri="{FF2B5EF4-FFF2-40B4-BE49-F238E27FC236}">
                <a16:creationId xmlns:a16="http://schemas.microsoft.com/office/drawing/2014/main" id="{FC1DD358-99A3-8D59-890B-D664D91EA567}"/>
              </a:ext>
            </a:extLst>
          </p:cNvPr>
          <p:cNvSpPr txBox="1"/>
          <p:nvPr/>
        </p:nvSpPr>
        <p:spPr>
          <a:xfrm>
            <a:off x="682752" y="1049170"/>
            <a:ext cx="10704576"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l"/>
            <a:r>
              <a:rPr lang="en-US" sz="1400" b="0" i="0" dirty="0">
                <a:solidFill>
                  <a:srgbClr val="292929"/>
                </a:solidFill>
                <a:effectLst/>
                <a:latin typeface="source-serif-pro"/>
              </a:rPr>
              <a:t>Text summarization	Text simplification	Question answering		Chatbots</a:t>
            </a:r>
            <a:r>
              <a:rPr lang="en-US" sz="1400" dirty="0">
                <a:solidFill>
                  <a:srgbClr val="292929"/>
                </a:solidFill>
                <a:latin typeface="source-serif-pro"/>
              </a:rPr>
              <a:t>		</a:t>
            </a:r>
            <a:r>
              <a:rPr lang="en-US" sz="1400" b="0" i="0" dirty="0">
                <a:solidFill>
                  <a:srgbClr val="292929"/>
                </a:solidFill>
                <a:effectLst/>
                <a:latin typeface="source-serif-pro"/>
              </a:rPr>
              <a:t>Machine translation</a:t>
            </a:r>
          </a:p>
        </p:txBody>
      </p:sp>
      <p:pic>
        <p:nvPicPr>
          <p:cNvPr id="3" name="Picture 2">
            <a:extLst>
              <a:ext uri="{FF2B5EF4-FFF2-40B4-BE49-F238E27FC236}">
                <a16:creationId xmlns:a16="http://schemas.microsoft.com/office/drawing/2014/main" id="{8BBB3174-4D0F-9B1D-C49A-E4F4AF5FBEAB}"/>
              </a:ext>
            </a:extLst>
          </p:cNvPr>
          <p:cNvPicPr>
            <a:picLocks noChangeAspect="1"/>
          </p:cNvPicPr>
          <p:nvPr/>
        </p:nvPicPr>
        <p:blipFill>
          <a:blip r:embed="rId3"/>
          <a:stretch>
            <a:fillRect/>
          </a:stretch>
        </p:blipFill>
        <p:spPr>
          <a:xfrm>
            <a:off x="803564" y="1641764"/>
            <a:ext cx="3962400" cy="609600"/>
          </a:xfrm>
          <a:prstGeom prst="rect">
            <a:avLst/>
          </a:prstGeom>
        </p:spPr>
      </p:pic>
      <p:pic>
        <p:nvPicPr>
          <p:cNvPr id="4" name="Picture 3">
            <a:extLst>
              <a:ext uri="{FF2B5EF4-FFF2-40B4-BE49-F238E27FC236}">
                <a16:creationId xmlns:a16="http://schemas.microsoft.com/office/drawing/2014/main" id="{DA4249A3-F6D9-08AA-5A1B-78E97BAEB603}"/>
              </a:ext>
            </a:extLst>
          </p:cNvPr>
          <p:cNvPicPr>
            <a:picLocks noChangeAspect="1"/>
          </p:cNvPicPr>
          <p:nvPr/>
        </p:nvPicPr>
        <p:blipFill>
          <a:blip r:embed="rId4"/>
          <a:stretch>
            <a:fillRect/>
          </a:stretch>
        </p:blipFill>
        <p:spPr>
          <a:xfrm>
            <a:off x="663864" y="2487690"/>
            <a:ext cx="4102100" cy="1028700"/>
          </a:xfrm>
          <a:prstGeom prst="rect">
            <a:avLst/>
          </a:prstGeom>
        </p:spPr>
      </p:pic>
      <p:pic>
        <p:nvPicPr>
          <p:cNvPr id="7" name="Picture 6">
            <a:extLst>
              <a:ext uri="{FF2B5EF4-FFF2-40B4-BE49-F238E27FC236}">
                <a16:creationId xmlns:a16="http://schemas.microsoft.com/office/drawing/2014/main" id="{808C0391-BB80-7F86-122C-CE0D83E2DAA1}"/>
              </a:ext>
            </a:extLst>
          </p:cNvPr>
          <p:cNvPicPr>
            <a:picLocks noChangeAspect="1"/>
          </p:cNvPicPr>
          <p:nvPr/>
        </p:nvPicPr>
        <p:blipFill>
          <a:blip r:embed="rId5"/>
          <a:stretch>
            <a:fillRect/>
          </a:stretch>
        </p:blipFill>
        <p:spPr>
          <a:xfrm>
            <a:off x="484332" y="4225636"/>
            <a:ext cx="4102100" cy="1981200"/>
          </a:xfrm>
          <a:prstGeom prst="rect">
            <a:avLst/>
          </a:prstGeom>
        </p:spPr>
      </p:pic>
      <p:pic>
        <p:nvPicPr>
          <p:cNvPr id="10" name="Picture 9">
            <a:extLst>
              <a:ext uri="{FF2B5EF4-FFF2-40B4-BE49-F238E27FC236}">
                <a16:creationId xmlns:a16="http://schemas.microsoft.com/office/drawing/2014/main" id="{8C93B1B1-1BB5-8E2C-9CA2-872F0F18B3FF}"/>
              </a:ext>
            </a:extLst>
          </p:cNvPr>
          <p:cNvPicPr>
            <a:picLocks noChangeAspect="1"/>
          </p:cNvPicPr>
          <p:nvPr/>
        </p:nvPicPr>
        <p:blipFill rotWithShape="1">
          <a:blip r:embed="rId6"/>
          <a:srcRect t="47302"/>
          <a:stretch/>
        </p:blipFill>
        <p:spPr>
          <a:xfrm>
            <a:off x="6356927" y="1612212"/>
            <a:ext cx="4521200" cy="1278304"/>
          </a:xfrm>
          <a:prstGeom prst="rect">
            <a:avLst/>
          </a:prstGeom>
        </p:spPr>
      </p:pic>
      <p:pic>
        <p:nvPicPr>
          <p:cNvPr id="12" name="Picture 11">
            <a:extLst>
              <a:ext uri="{FF2B5EF4-FFF2-40B4-BE49-F238E27FC236}">
                <a16:creationId xmlns:a16="http://schemas.microsoft.com/office/drawing/2014/main" id="{C4BC5AA9-ABCD-8B5B-EDFE-D8EB2AE081ED}"/>
              </a:ext>
            </a:extLst>
          </p:cNvPr>
          <p:cNvPicPr>
            <a:picLocks noChangeAspect="1"/>
          </p:cNvPicPr>
          <p:nvPr/>
        </p:nvPicPr>
        <p:blipFill>
          <a:blip r:embed="rId7"/>
          <a:stretch>
            <a:fillRect/>
          </a:stretch>
        </p:blipFill>
        <p:spPr>
          <a:xfrm>
            <a:off x="6438902" y="3022069"/>
            <a:ext cx="2705100" cy="596900"/>
          </a:xfrm>
          <a:prstGeom prst="rect">
            <a:avLst/>
          </a:prstGeom>
        </p:spPr>
      </p:pic>
      <p:sp>
        <p:nvSpPr>
          <p:cNvPr id="16" name="Right Arrow 15">
            <a:extLst>
              <a:ext uri="{FF2B5EF4-FFF2-40B4-BE49-F238E27FC236}">
                <a16:creationId xmlns:a16="http://schemas.microsoft.com/office/drawing/2014/main" id="{27DF266F-5EF6-88DD-52AC-A497CCFBC0F7}"/>
              </a:ext>
            </a:extLst>
          </p:cNvPr>
          <p:cNvSpPr/>
          <p:nvPr/>
        </p:nvSpPr>
        <p:spPr>
          <a:xfrm flipV="1">
            <a:off x="9088582" y="3242765"/>
            <a:ext cx="540327" cy="1555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7" name="TextBox 16">
            <a:extLst>
              <a:ext uri="{FF2B5EF4-FFF2-40B4-BE49-F238E27FC236}">
                <a16:creationId xmlns:a16="http://schemas.microsoft.com/office/drawing/2014/main" id="{D0D2B82D-58A8-2D92-EAC2-67AA0E7AF6E5}"/>
              </a:ext>
            </a:extLst>
          </p:cNvPr>
          <p:cNvSpPr txBox="1"/>
          <p:nvPr/>
        </p:nvSpPr>
        <p:spPr>
          <a:xfrm>
            <a:off x="9919855" y="3131127"/>
            <a:ext cx="2050472" cy="430887"/>
          </a:xfrm>
          <a:prstGeom prst="rect">
            <a:avLst/>
          </a:prstGeom>
          <a:noFill/>
        </p:spPr>
        <p:txBody>
          <a:bodyPr wrap="square" rtlCol="0">
            <a:spAutoFit/>
          </a:bodyPr>
          <a:lstStyle/>
          <a:p>
            <a:r>
              <a:rPr lang="en-TR" sz="1100" dirty="0"/>
              <a:t>Consider if a sentence only have the or late, then it’ll be 1/1=1</a:t>
            </a:r>
          </a:p>
        </p:txBody>
      </p:sp>
      <p:pic>
        <p:nvPicPr>
          <p:cNvPr id="19" name="Picture 18">
            <a:extLst>
              <a:ext uri="{FF2B5EF4-FFF2-40B4-BE49-F238E27FC236}">
                <a16:creationId xmlns:a16="http://schemas.microsoft.com/office/drawing/2014/main" id="{13848E4B-7BD5-FF1B-9D76-22C6EEEE4C73}"/>
              </a:ext>
            </a:extLst>
          </p:cNvPr>
          <p:cNvPicPr>
            <a:picLocks noChangeAspect="1"/>
          </p:cNvPicPr>
          <p:nvPr/>
        </p:nvPicPr>
        <p:blipFill>
          <a:blip r:embed="rId8"/>
          <a:stretch>
            <a:fillRect/>
          </a:stretch>
        </p:blipFill>
        <p:spPr>
          <a:xfrm>
            <a:off x="6582641" y="3628736"/>
            <a:ext cx="3848100" cy="596900"/>
          </a:xfrm>
          <a:prstGeom prst="rect">
            <a:avLst/>
          </a:prstGeom>
        </p:spPr>
      </p:pic>
      <p:pic>
        <p:nvPicPr>
          <p:cNvPr id="20" name="Picture 19">
            <a:extLst>
              <a:ext uri="{FF2B5EF4-FFF2-40B4-BE49-F238E27FC236}">
                <a16:creationId xmlns:a16="http://schemas.microsoft.com/office/drawing/2014/main" id="{1E9A2E34-4FD8-D851-619A-C007EE8AE275}"/>
              </a:ext>
            </a:extLst>
          </p:cNvPr>
          <p:cNvPicPr>
            <a:picLocks noChangeAspect="1"/>
          </p:cNvPicPr>
          <p:nvPr/>
        </p:nvPicPr>
        <p:blipFill>
          <a:blip r:embed="rId9"/>
          <a:stretch>
            <a:fillRect/>
          </a:stretch>
        </p:blipFill>
        <p:spPr>
          <a:xfrm>
            <a:off x="5807564" y="4462560"/>
            <a:ext cx="6162763" cy="2809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24">
            <a:extLst>
              <a:ext uri="{FF2B5EF4-FFF2-40B4-BE49-F238E27FC236}">
                <a16:creationId xmlns:a16="http://schemas.microsoft.com/office/drawing/2014/main" id="{EAAFF3CD-36BB-A6E0-2E9B-BA4D86A966AA}"/>
              </a:ext>
            </a:extLst>
          </p:cNvPr>
          <p:cNvPicPr>
            <a:picLocks noChangeAspect="1"/>
          </p:cNvPicPr>
          <p:nvPr/>
        </p:nvPicPr>
        <p:blipFill>
          <a:blip r:embed="rId10"/>
          <a:stretch>
            <a:fillRect/>
          </a:stretch>
        </p:blipFill>
        <p:spPr>
          <a:xfrm>
            <a:off x="5716167" y="5134058"/>
            <a:ext cx="6416802" cy="1072778"/>
          </a:xfrm>
          <a:prstGeom prst="rect">
            <a:avLst/>
          </a:prstGeom>
        </p:spPr>
      </p:pic>
      <p:sp>
        <p:nvSpPr>
          <p:cNvPr id="27" name="TextBox 26">
            <a:extLst>
              <a:ext uri="{FF2B5EF4-FFF2-40B4-BE49-F238E27FC236}">
                <a16:creationId xmlns:a16="http://schemas.microsoft.com/office/drawing/2014/main" id="{652B7213-09F5-1404-C1D1-998FCCCDA496}"/>
              </a:ext>
            </a:extLst>
          </p:cNvPr>
          <p:cNvSpPr txBox="1"/>
          <p:nvPr/>
        </p:nvSpPr>
        <p:spPr>
          <a:xfrm>
            <a:off x="484909" y="1773382"/>
            <a:ext cx="301686" cy="369332"/>
          </a:xfrm>
          <a:prstGeom prst="rect">
            <a:avLst/>
          </a:prstGeom>
          <a:noFill/>
        </p:spPr>
        <p:txBody>
          <a:bodyPr wrap="none" rtlCol="0">
            <a:spAutoFit/>
          </a:bodyPr>
          <a:lstStyle/>
          <a:p>
            <a:r>
              <a:rPr lang="en-TR" dirty="0"/>
              <a:t>1</a:t>
            </a:r>
          </a:p>
        </p:txBody>
      </p:sp>
      <p:sp>
        <p:nvSpPr>
          <p:cNvPr id="34" name="TextBox 33">
            <a:extLst>
              <a:ext uri="{FF2B5EF4-FFF2-40B4-BE49-F238E27FC236}">
                <a16:creationId xmlns:a16="http://schemas.microsoft.com/office/drawing/2014/main" id="{112833C0-B32E-D9AF-F1D0-B5A45BCC873A}"/>
              </a:ext>
            </a:extLst>
          </p:cNvPr>
          <p:cNvSpPr txBox="1"/>
          <p:nvPr/>
        </p:nvSpPr>
        <p:spPr>
          <a:xfrm>
            <a:off x="360218" y="4502727"/>
            <a:ext cx="301686" cy="369332"/>
          </a:xfrm>
          <a:prstGeom prst="rect">
            <a:avLst/>
          </a:prstGeom>
          <a:noFill/>
        </p:spPr>
        <p:txBody>
          <a:bodyPr wrap="none" rtlCol="0">
            <a:spAutoFit/>
          </a:bodyPr>
          <a:lstStyle/>
          <a:p>
            <a:r>
              <a:rPr lang="en-TR" dirty="0"/>
              <a:t>2</a:t>
            </a:r>
          </a:p>
        </p:txBody>
      </p:sp>
      <p:sp>
        <p:nvSpPr>
          <p:cNvPr id="35" name="TextBox 34">
            <a:extLst>
              <a:ext uri="{FF2B5EF4-FFF2-40B4-BE49-F238E27FC236}">
                <a16:creationId xmlns:a16="http://schemas.microsoft.com/office/drawing/2014/main" id="{31FA6A79-BFDD-A26D-6B1E-C2526F527144}"/>
              </a:ext>
            </a:extLst>
          </p:cNvPr>
          <p:cNvSpPr txBox="1"/>
          <p:nvPr/>
        </p:nvSpPr>
        <p:spPr>
          <a:xfrm>
            <a:off x="5915891" y="1884218"/>
            <a:ext cx="301686" cy="369332"/>
          </a:xfrm>
          <a:prstGeom prst="rect">
            <a:avLst/>
          </a:prstGeom>
          <a:noFill/>
        </p:spPr>
        <p:txBody>
          <a:bodyPr wrap="none" rtlCol="0">
            <a:spAutoFit/>
          </a:bodyPr>
          <a:lstStyle/>
          <a:p>
            <a:r>
              <a:rPr lang="en-TR" dirty="0"/>
              <a:t>3</a:t>
            </a:r>
          </a:p>
        </p:txBody>
      </p:sp>
      <p:sp>
        <p:nvSpPr>
          <p:cNvPr id="36" name="TextBox 35">
            <a:extLst>
              <a:ext uri="{FF2B5EF4-FFF2-40B4-BE49-F238E27FC236}">
                <a16:creationId xmlns:a16="http://schemas.microsoft.com/office/drawing/2014/main" id="{87F17D44-4C27-5629-6F73-65D6ACDAC369}"/>
              </a:ext>
            </a:extLst>
          </p:cNvPr>
          <p:cNvSpPr txBox="1"/>
          <p:nvPr/>
        </p:nvSpPr>
        <p:spPr>
          <a:xfrm>
            <a:off x="5957455" y="3560618"/>
            <a:ext cx="301686" cy="369332"/>
          </a:xfrm>
          <a:prstGeom prst="rect">
            <a:avLst/>
          </a:prstGeom>
          <a:noFill/>
        </p:spPr>
        <p:txBody>
          <a:bodyPr wrap="none" rtlCol="0">
            <a:spAutoFit/>
          </a:bodyPr>
          <a:lstStyle/>
          <a:p>
            <a:r>
              <a:rPr lang="en-TR" dirty="0"/>
              <a:t>4</a:t>
            </a:r>
          </a:p>
        </p:txBody>
      </p:sp>
      <p:sp>
        <p:nvSpPr>
          <p:cNvPr id="37" name="TextBox 36">
            <a:extLst>
              <a:ext uri="{FF2B5EF4-FFF2-40B4-BE49-F238E27FC236}">
                <a16:creationId xmlns:a16="http://schemas.microsoft.com/office/drawing/2014/main" id="{E549BC02-8549-C3DF-E27C-D17712EB3879}"/>
              </a:ext>
            </a:extLst>
          </p:cNvPr>
          <p:cNvSpPr txBox="1"/>
          <p:nvPr/>
        </p:nvSpPr>
        <p:spPr>
          <a:xfrm>
            <a:off x="5583382" y="4488873"/>
            <a:ext cx="301686" cy="369332"/>
          </a:xfrm>
          <a:prstGeom prst="rect">
            <a:avLst/>
          </a:prstGeom>
          <a:noFill/>
        </p:spPr>
        <p:txBody>
          <a:bodyPr wrap="none" rtlCol="0">
            <a:spAutoFit/>
          </a:bodyPr>
          <a:lstStyle/>
          <a:p>
            <a:r>
              <a:rPr lang="en-TR" dirty="0"/>
              <a:t>5</a:t>
            </a:r>
          </a:p>
        </p:txBody>
      </p:sp>
    </p:spTree>
    <p:extLst>
      <p:ext uri="{BB962C8B-B14F-4D97-AF65-F5344CB8AC3E}">
        <p14:creationId xmlns:p14="http://schemas.microsoft.com/office/powerpoint/2010/main" val="154272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r>
              <a:rPr lang="tr-TR" sz="2400" b="1" dirty="0">
                <a:solidFill>
                  <a:srgbClr val="8316B5"/>
                </a:solidFill>
                <a:ea typeface="Arial" charset="0"/>
                <a:cs typeface="Arial"/>
              </a:rPr>
              <a:t> </a:t>
            </a:r>
          </a:p>
        </p:txBody>
      </p:sp>
      <p:pic>
        <p:nvPicPr>
          <p:cNvPr id="8" name="Picture 7">
            <a:extLst>
              <a:ext uri="{FF2B5EF4-FFF2-40B4-BE49-F238E27FC236}">
                <a16:creationId xmlns:a16="http://schemas.microsoft.com/office/drawing/2014/main" id="{F0A88522-0640-7634-6071-FEF040F984EF}"/>
              </a:ext>
            </a:extLst>
          </p:cNvPr>
          <p:cNvPicPr>
            <a:picLocks noChangeAspect="1"/>
          </p:cNvPicPr>
          <p:nvPr/>
        </p:nvPicPr>
        <p:blipFill>
          <a:blip r:embed="rId3"/>
          <a:stretch>
            <a:fillRect/>
          </a:stretch>
        </p:blipFill>
        <p:spPr>
          <a:xfrm>
            <a:off x="235119" y="1612637"/>
            <a:ext cx="5750045" cy="3236454"/>
          </a:xfrm>
          <a:prstGeom prst="rect">
            <a:avLst/>
          </a:prstGeom>
        </p:spPr>
      </p:pic>
      <p:pic>
        <p:nvPicPr>
          <p:cNvPr id="9" name="Picture 8">
            <a:extLst>
              <a:ext uri="{FF2B5EF4-FFF2-40B4-BE49-F238E27FC236}">
                <a16:creationId xmlns:a16="http://schemas.microsoft.com/office/drawing/2014/main" id="{6CACBCE4-C304-31FF-1E07-30432F577C13}"/>
              </a:ext>
            </a:extLst>
          </p:cNvPr>
          <p:cNvPicPr>
            <a:picLocks noChangeAspect="1"/>
          </p:cNvPicPr>
          <p:nvPr/>
        </p:nvPicPr>
        <p:blipFill>
          <a:blip r:embed="rId4"/>
          <a:stretch>
            <a:fillRect/>
          </a:stretch>
        </p:blipFill>
        <p:spPr>
          <a:xfrm>
            <a:off x="6602844" y="1258048"/>
            <a:ext cx="5154839" cy="4668811"/>
          </a:xfrm>
          <a:prstGeom prst="rect">
            <a:avLst/>
          </a:prstGeom>
        </p:spPr>
      </p:pic>
    </p:spTree>
    <p:extLst>
      <p:ext uri="{BB962C8B-B14F-4D97-AF65-F5344CB8AC3E}">
        <p14:creationId xmlns:p14="http://schemas.microsoft.com/office/powerpoint/2010/main" val="2853433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4600E977-6B37-47DF-882F-7D041B394B81}"/>
              </a:ext>
            </a:extLst>
          </p:cNvPr>
          <p:cNvPicPr>
            <a:picLocks noChangeAspect="1"/>
          </p:cNvPicPr>
          <p:nvPr/>
        </p:nvPicPr>
        <p:blipFill>
          <a:blip r:embed="rId4"/>
          <a:stretch>
            <a:fillRect/>
          </a:stretch>
        </p:blipFill>
        <p:spPr>
          <a:xfrm>
            <a:off x="741486" y="1878382"/>
            <a:ext cx="4900248" cy="3748107"/>
          </a:xfrm>
          <a:prstGeom prst="rect">
            <a:avLst/>
          </a:prstGeom>
        </p:spPr>
      </p:pic>
      <p:pic>
        <p:nvPicPr>
          <p:cNvPr id="4" name="Picture 3">
            <a:extLst>
              <a:ext uri="{FF2B5EF4-FFF2-40B4-BE49-F238E27FC236}">
                <a16:creationId xmlns:a16="http://schemas.microsoft.com/office/drawing/2014/main" id="{436FAEE2-571D-992C-7606-C9FA7DE54409}"/>
              </a:ext>
            </a:extLst>
          </p:cNvPr>
          <p:cNvPicPr>
            <a:picLocks noChangeAspect="1"/>
          </p:cNvPicPr>
          <p:nvPr/>
        </p:nvPicPr>
        <p:blipFill>
          <a:blip r:embed="rId5"/>
          <a:stretch>
            <a:fillRect/>
          </a:stretch>
        </p:blipFill>
        <p:spPr>
          <a:xfrm>
            <a:off x="6550268" y="1732573"/>
            <a:ext cx="5143500" cy="3581400"/>
          </a:xfrm>
          <a:prstGeom prst="rect">
            <a:avLst/>
          </a:prstGeom>
        </p:spPr>
      </p:pic>
    </p:spTree>
    <p:extLst>
      <p:ext uri="{BB962C8B-B14F-4D97-AF65-F5344CB8AC3E}">
        <p14:creationId xmlns:p14="http://schemas.microsoft.com/office/powerpoint/2010/main" val="1811538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That’s</a:t>
            </a:r>
            <a:r>
              <a:rPr lang="tr-TR" sz="2400" b="1" dirty="0">
                <a:solidFill>
                  <a:srgbClr val="8316B5"/>
                </a:solidFill>
                <a:ea typeface="Arial" charset="0"/>
                <a:cs typeface="Arial"/>
              </a:rPr>
              <a:t> </a:t>
            </a:r>
            <a:r>
              <a:rPr lang="tr-TR" sz="2400" b="1" dirty="0" err="1">
                <a:solidFill>
                  <a:srgbClr val="8316B5"/>
                </a:solidFill>
                <a:ea typeface="Arial" charset="0"/>
                <a:cs typeface="Arial"/>
              </a:rPr>
              <a:t>All</a:t>
            </a:r>
            <a:endParaRPr lang="tr-TR" sz="2400" b="1" dirty="0">
              <a:solidFill>
                <a:srgbClr val="8316B5"/>
              </a:solidFill>
              <a:ea typeface="Arial" charset="0"/>
              <a:cs typeface="Arial"/>
            </a:endParaRPr>
          </a:p>
        </p:txBody>
      </p:sp>
      <p:sp>
        <p:nvSpPr>
          <p:cNvPr id="4" name="TextBox 3">
            <a:extLst>
              <a:ext uri="{FF2B5EF4-FFF2-40B4-BE49-F238E27FC236}">
                <a16:creationId xmlns:a16="http://schemas.microsoft.com/office/drawing/2014/main" id="{31503DB8-C1F4-2386-35BA-99B9993E24DE}"/>
              </a:ext>
            </a:extLst>
          </p:cNvPr>
          <p:cNvSpPr txBox="1"/>
          <p:nvPr/>
        </p:nvSpPr>
        <p:spPr>
          <a:xfrm>
            <a:off x="5501099" y="2846550"/>
            <a:ext cx="1433641" cy="369332"/>
          </a:xfrm>
          <a:prstGeom prst="rect">
            <a:avLst/>
          </a:prstGeom>
          <a:noFill/>
        </p:spPr>
        <p:txBody>
          <a:bodyPr wrap="square" rtlCol="0">
            <a:spAutoFit/>
          </a:bodyPr>
          <a:lstStyle/>
          <a:p>
            <a:r>
              <a:rPr lang="en-TR" dirty="0"/>
              <a:t>THANK YOU</a:t>
            </a:r>
          </a:p>
        </p:txBody>
      </p:sp>
      <p:sp>
        <p:nvSpPr>
          <p:cNvPr id="3" name="TextBox 2">
            <a:extLst>
              <a:ext uri="{FF2B5EF4-FFF2-40B4-BE49-F238E27FC236}">
                <a16:creationId xmlns:a16="http://schemas.microsoft.com/office/drawing/2014/main" id="{508CBFE8-0666-3609-1A00-D7330F17F4FD}"/>
              </a:ext>
            </a:extLst>
          </p:cNvPr>
          <p:cNvSpPr txBox="1"/>
          <p:nvPr/>
        </p:nvSpPr>
        <p:spPr>
          <a:xfrm>
            <a:off x="3032219" y="4291302"/>
            <a:ext cx="6965221" cy="400110"/>
          </a:xfrm>
          <a:prstGeom prst="rect">
            <a:avLst/>
          </a:prstGeom>
          <a:noFill/>
        </p:spPr>
        <p:txBody>
          <a:bodyPr wrap="square" rtlCol="0">
            <a:spAutoFit/>
          </a:bodyPr>
          <a:lstStyle/>
          <a:p>
            <a:r>
              <a:rPr lang="en-TR" sz="2000" b="1" dirty="0"/>
              <a:t>Next -&gt; </a:t>
            </a:r>
            <a:r>
              <a:rPr lang="en-TR" dirty="0"/>
              <a:t>Seq2seq, Attention, Transformers, Transfer Learning</a:t>
            </a:r>
          </a:p>
        </p:txBody>
      </p:sp>
    </p:spTree>
    <p:extLst>
      <p:ext uri="{BB962C8B-B14F-4D97-AF65-F5344CB8AC3E}">
        <p14:creationId xmlns:p14="http://schemas.microsoft.com/office/powerpoint/2010/main" val="4009697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344BC64A-3AC6-B448-20E5-F2A642BD934A}"/>
              </a:ext>
            </a:extLst>
          </p:cNvPr>
          <p:cNvPicPr>
            <a:picLocks noChangeAspect="1"/>
          </p:cNvPicPr>
          <p:nvPr/>
        </p:nvPicPr>
        <p:blipFill>
          <a:blip r:embed="rId4"/>
          <a:stretch>
            <a:fillRect/>
          </a:stretch>
        </p:blipFill>
        <p:spPr>
          <a:xfrm>
            <a:off x="1737946" y="1316428"/>
            <a:ext cx="8716108" cy="4225144"/>
          </a:xfrm>
          <a:prstGeom prst="rect">
            <a:avLst/>
          </a:prstGeom>
        </p:spPr>
      </p:pic>
    </p:spTree>
    <p:extLst>
      <p:ext uri="{BB962C8B-B14F-4D97-AF65-F5344CB8AC3E}">
        <p14:creationId xmlns:p14="http://schemas.microsoft.com/office/powerpoint/2010/main" val="1859098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0C7A1129-0397-0E51-43D4-DF66C0CDD925}"/>
              </a:ext>
            </a:extLst>
          </p:cNvPr>
          <p:cNvPicPr>
            <a:picLocks noChangeAspect="1"/>
          </p:cNvPicPr>
          <p:nvPr/>
        </p:nvPicPr>
        <p:blipFill>
          <a:blip r:embed="rId4"/>
          <a:stretch>
            <a:fillRect/>
          </a:stretch>
        </p:blipFill>
        <p:spPr>
          <a:xfrm>
            <a:off x="1902069" y="1395987"/>
            <a:ext cx="8387862" cy="4066026"/>
          </a:xfrm>
          <a:prstGeom prst="rect">
            <a:avLst/>
          </a:prstGeom>
        </p:spPr>
      </p:pic>
    </p:spTree>
    <p:extLst>
      <p:ext uri="{BB962C8B-B14F-4D97-AF65-F5344CB8AC3E}">
        <p14:creationId xmlns:p14="http://schemas.microsoft.com/office/powerpoint/2010/main" val="3918711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E6B95AF6-5BFE-0535-F319-30328F49C9B9}"/>
              </a:ext>
            </a:extLst>
          </p:cNvPr>
          <p:cNvPicPr>
            <a:picLocks noChangeAspect="1"/>
          </p:cNvPicPr>
          <p:nvPr/>
        </p:nvPicPr>
        <p:blipFill>
          <a:blip r:embed="rId4"/>
          <a:stretch>
            <a:fillRect/>
          </a:stretch>
        </p:blipFill>
        <p:spPr>
          <a:xfrm>
            <a:off x="2950048" y="1710424"/>
            <a:ext cx="5422900" cy="3644900"/>
          </a:xfrm>
          <a:prstGeom prst="rect">
            <a:avLst/>
          </a:prstGeom>
        </p:spPr>
      </p:pic>
    </p:spTree>
    <p:extLst>
      <p:ext uri="{BB962C8B-B14F-4D97-AF65-F5344CB8AC3E}">
        <p14:creationId xmlns:p14="http://schemas.microsoft.com/office/powerpoint/2010/main" val="244885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4" name="Picture 3">
            <a:extLst>
              <a:ext uri="{FF2B5EF4-FFF2-40B4-BE49-F238E27FC236}">
                <a16:creationId xmlns:a16="http://schemas.microsoft.com/office/drawing/2014/main" id="{BBDCDF68-FD7D-1B98-AB91-CCCD91303A3C}"/>
              </a:ext>
            </a:extLst>
          </p:cNvPr>
          <p:cNvPicPr>
            <a:picLocks noChangeAspect="1"/>
          </p:cNvPicPr>
          <p:nvPr/>
        </p:nvPicPr>
        <p:blipFill>
          <a:blip r:embed="rId4"/>
          <a:stretch>
            <a:fillRect/>
          </a:stretch>
        </p:blipFill>
        <p:spPr>
          <a:xfrm>
            <a:off x="406433" y="1710424"/>
            <a:ext cx="6261100" cy="3530600"/>
          </a:xfrm>
          <a:prstGeom prst="rect">
            <a:avLst/>
          </a:prstGeom>
        </p:spPr>
      </p:pic>
      <p:pic>
        <p:nvPicPr>
          <p:cNvPr id="6" name="Picture 5">
            <a:extLst>
              <a:ext uri="{FF2B5EF4-FFF2-40B4-BE49-F238E27FC236}">
                <a16:creationId xmlns:a16="http://schemas.microsoft.com/office/drawing/2014/main" id="{1E6E9602-CC29-A860-3F25-2C0064E383E5}"/>
              </a:ext>
            </a:extLst>
          </p:cNvPr>
          <p:cNvPicPr>
            <a:picLocks noChangeAspect="1"/>
          </p:cNvPicPr>
          <p:nvPr/>
        </p:nvPicPr>
        <p:blipFill>
          <a:blip r:embed="rId5"/>
          <a:stretch>
            <a:fillRect/>
          </a:stretch>
        </p:blipFill>
        <p:spPr>
          <a:xfrm>
            <a:off x="6794467" y="1710424"/>
            <a:ext cx="4991100" cy="3530600"/>
          </a:xfrm>
          <a:prstGeom prst="rect">
            <a:avLst/>
          </a:prstGeom>
        </p:spPr>
      </p:pic>
    </p:spTree>
    <p:extLst>
      <p:ext uri="{BB962C8B-B14F-4D97-AF65-F5344CB8AC3E}">
        <p14:creationId xmlns:p14="http://schemas.microsoft.com/office/powerpoint/2010/main" val="644101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dirty="0">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B09FD438-6350-6E1A-AB80-9C4E098501A4}"/>
              </a:ext>
            </a:extLst>
          </p:cNvPr>
          <p:cNvPicPr>
            <a:picLocks noChangeAspect="1"/>
          </p:cNvPicPr>
          <p:nvPr/>
        </p:nvPicPr>
        <p:blipFill>
          <a:blip r:embed="rId4"/>
          <a:stretch>
            <a:fillRect/>
          </a:stretch>
        </p:blipFill>
        <p:spPr>
          <a:xfrm>
            <a:off x="1581034" y="753098"/>
            <a:ext cx="9014498" cy="5351803"/>
          </a:xfrm>
          <a:prstGeom prst="rect">
            <a:avLst/>
          </a:prstGeom>
        </p:spPr>
      </p:pic>
      <p:pic>
        <p:nvPicPr>
          <p:cNvPr id="8" name="Picture 7">
            <a:extLst>
              <a:ext uri="{FF2B5EF4-FFF2-40B4-BE49-F238E27FC236}">
                <a16:creationId xmlns:a16="http://schemas.microsoft.com/office/drawing/2014/main" id="{E9A9ABA5-03B3-294F-6C21-4A2D93496929}"/>
              </a:ext>
            </a:extLst>
          </p:cNvPr>
          <p:cNvPicPr>
            <a:picLocks noChangeAspect="1"/>
          </p:cNvPicPr>
          <p:nvPr/>
        </p:nvPicPr>
        <p:blipFill>
          <a:blip r:embed="rId5"/>
          <a:stretch>
            <a:fillRect/>
          </a:stretch>
        </p:blipFill>
        <p:spPr>
          <a:xfrm>
            <a:off x="828870" y="1359877"/>
            <a:ext cx="5267130" cy="4745024"/>
          </a:xfrm>
          <a:prstGeom prst="rect">
            <a:avLst/>
          </a:prstGeom>
        </p:spPr>
      </p:pic>
    </p:spTree>
    <p:extLst>
      <p:ext uri="{BB962C8B-B14F-4D97-AF65-F5344CB8AC3E}">
        <p14:creationId xmlns:p14="http://schemas.microsoft.com/office/powerpoint/2010/main" val="364078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14811</TotalTime>
  <Words>2249</Words>
  <Application>Microsoft Macintosh PowerPoint</Application>
  <PresentationFormat>Widescreen</PresentationFormat>
  <Paragraphs>259</Paragraphs>
  <Slides>40</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-apple-system</vt:lpstr>
      <vt:lpstr>Arial</vt:lpstr>
      <vt:lpstr>Calibri</vt:lpstr>
      <vt:lpstr>Calibri Light</vt:lpstr>
      <vt:lpstr>Google Sans</vt:lpstr>
      <vt:lpstr>Roboto</vt:lpstr>
      <vt:lpstr>sohne</vt:lpstr>
      <vt:lpstr>Söhne</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208</cp:revision>
  <dcterms:created xsi:type="dcterms:W3CDTF">2023-05-05T15:50:07Z</dcterms:created>
  <dcterms:modified xsi:type="dcterms:W3CDTF">2023-11-21T08:07:22Z</dcterms:modified>
</cp:coreProperties>
</file>